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omments/comment2.xml" ContentType="application/vnd.openxmlformats-officedocument.presentationml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48"/>
  </p:notesMasterIdLst>
  <p:handoutMasterIdLst>
    <p:handoutMasterId r:id="rId49"/>
  </p:handoutMasterIdLst>
  <p:sldIdLst>
    <p:sldId id="256" r:id="rId2"/>
    <p:sldId id="375" r:id="rId3"/>
    <p:sldId id="278" r:id="rId4"/>
    <p:sldId id="376" r:id="rId5"/>
    <p:sldId id="279" r:id="rId6"/>
    <p:sldId id="280" r:id="rId7"/>
    <p:sldId id="282" r:id="rId8"/>
    <p:sldId id="283" r:id="rId9"/>
    <p:sldId id="284" r:id="rId10"/>
    <p:sldId id="287" r:id="rId11"/>
    <p:sldId id="289" r:id="rId12"/>
    <p:sldId id="290" r:id="rId13"/>
    <p:sldId id="377" r:id="rId14"/>
    <p:sldId id="385" r:id="rId15"/>
    <p:sldId id="380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409" r:id="rId28"/>
    <p:sldId id="397" r:id="rId29"/>
    <p:sldId id="404" r:id="rId30"/>
    <p:sldId id="401" r:id="rId31"/>
    <p:sldId id="402" r:id="rId32"/>
    <p:sldId id="405" r:id="rId33"/>
    <p:sldId id="417" r:id="rId34"/>
    <p:sldId id="418" r:id="rId35"/>
    <p:sldId id="410" r:id="rId36"/>
    <p:sldId id="411" r:id="rId37"/>
    <p:sldId id="412" r:id="rId38"/>
    <p:sldId id="413" r:id="rId39"/>
    <p:sldId id="414" r:id="rId40"/>
    <p:sldId id="415" r:id="rId41"/>
    <p:sldId id="416" r:id="rId42"/>
    <p:sldId id="406" r:id="rId43"/>
    <p:sldId id="419" r:id="rId44"/>
    <p:sldId id="422" r:id="rId45"/>
    <p:sldId id="423" r:id="rId46"/>
    <p:sldId id="421" r:id="rId47"/>
  </p:sldIdLst>
  <p:sldSz cx="9144000" cy="6858000" type="screen4x3"/>
  <p:notesSz cx="6718300" cy="9855200"/>
  <p:defaultTextStyle>
    <a:defPPr>
      <a:defRPr lang="de-CH"/>
    </a:defPPr>
    <a:lvl1pPr algn="l" rtl="0" eaLnBrk="0" fontAlgn="base" hangingPunct="0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érie Cavin" initials="VC" lastIdx="1" clrIdx="0">
    <p:extLst/>
  </p:cmAuthor>
  <p:cmAuthor id="2" name="S" initials="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1D23"/>
    <a:srgbClr val="FA801F"/>
    <a:srgbClr val="373737"/>
    <a:srgbClr val="FAB400"/>
    <a:srgbClr val="005380"/>
    <a:srgbClr val="CCD6D1"/>
    <a:srgbClr val="FAB81F"/>
    <a:srgbClr val="FF19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68761" autoAdjust="0"/>
  </p:normalViewPr>
  <p:slideViewPr>
    <p:cSldViewPr>
      <p:cViewPr varScale="1">
        <p:scale>
          <a:sx n="47" d="100"/>
          <a:sy n="47" d="100"/>
        </p:scale>
        <p:origin x="1782" y="54"/>
      </p:cViewPr>
      <p:guideLst>
        <p:guide orient="horz" pos="84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291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Documents\mali\Ranas%202016\Donn&#233;es%20RANAS%2001-12-14%20V9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ublic\Documents\Documents\mali\Ranas%202016\Donn&#233;es%20RANAS%2001-12-14%20V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208294000828705E-2"/>
          <c:y val="5.6541678181176898E-2"/>
          <c:w val="0.83107835101053995"/>
          <c:h val="0.83531552514276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'Graphes Q int'!$A$51</c:f>
              <c:strCache>
                <c:ptCount val="1"/>
                <c:pt idx="0">
                  <c:v>Pratiquant</c:v>
                </c:pt>
              </c:strCache>
            </c:strRef>
          </c:tx>
          <c:invertIfNegative val="0"/>
          <c:cat>
            <c:strRef>
              <c:f>'Graphes Q int'!$B$50:$F$50</c:f>
              <c:strCache>
                <c:ptCount val="5"/>
                <c:pt idx="0">
                  <c:v>La diarrhée affecte ma vie sociale (0 à 5)</c:v>
                </c:pt>
                <c:pt idx="1">
                  <c:v>La diarrhée affecte ma situation économique (0 à 5)</c:v>
                </c:pt>
                <c:pt idx="2">
                  <c:v>La diarrhée est grave pour un enfant (0 à 5)</c:v>
                </c:pt>
                <c:pt idx="3">
                  <c:v>Le risque d’avoir la diarrhée en tenant compte de mes pratiques (0 à 5)</c:v>
                </c:pt>
                <c:pt idx="4">
                  <c:v>Le risque pour un enfant d’avoir la diarrhée en tenant compte de nos pratiques (0 à 5)</c:v>
                </c:pt>
              </c:strCache>
            </c:strRef>
          </c:cat>
          <c:val>
            <c:numRef>
              <c:f>'Graphes Q int'!$B$51:$F$51</c:f>
              <c:numCache>
                <c:formatCode>0.0</c:formatCode>
                <c:ptCount val="5"/>
                <c:pt idx="0">
                  <c:v>4.1304347826086953</c:v>
                </c:pt>
                <c:pt idx="1">
                  <c:v>4.3478260869565206</c:v>
                </c:pt>
                <c:pt idx="2">
                  <c:v>4.4565217391304346</c:v>
                </c:pt>
                <c:pt idx="3">
                  <c:v>0.16304347826086901</c:v>
                </c:pt>
                <c:pt idx="4">
                  <c:v>0.625</c:v>
                </c:pt>
              </c:numCache>
            </c:numRef>
          </c:val>
        </c:ser>
        <c:ser>
          <c:idx val="1"/>
          <c:order val="1"/>
          <c:tx>
            <c:strRef>
              <c:f>'Graphes Q int'!$A$52</c:f>
              <c:strCache>
                <c:ptCount val="1"/>
                <c:pt idx="0">
                  <c:v>Non pratiq.</c:v>
                </c:pt>
              </c:strCache>
            </c:strRef>
          </c:tx>
          <c:invertIfNegative val="0"/>
          <c:cat>
            <c:strRef>
              <c:f>'Graphes Q int'!$B$50:$F$50</c:f>
              <c:strCache>
                <c:ptCount val="5"/>
                <c:pt idx="0">
                  <c:v>La diarrhée affecte ma vie sociale (0 à 5)</c:v>
                </c:pt>
                <c:pt idx="1">
                  <c:v>La diarrhée affecte ma situation économique (0 à 5)</c:v>
                </c:pt>
                <c:pt idx="2">
                  <c:v>La diarrhée est grave pour un enfant (0 à 5)</c:v>
                </c:pt>
                <c:pt idx="3">
                  <c:v>Le risque d’avoir la diarrhée en tenant compte de mes pratiques (0 à 5)</c:v>
                </c:pt>
                <c:pt idx="4">
                  <c:v>Le risque pour un enfant d’avoir la diarrhée en tenant compte de nos pratiques (0 à 5)</c:v>
                </c:pt>
              </c:strCache>
            </c:strRef>
          </c:cat>
          <c:val>
            <c:numRef>
              <c:f>'Graphes Q int'!$B$52:$F$52</c:f>
              <c:numCache>
                <c:formatCode>0.0</c:formatCode>
                <c:ptCount val="5"/>
                <c:pt idx="0">
                  <c:v>3.585271317829458</c:v>
                </c:pt>
                <c:pt idx="1">
                  <c:v>3.885658914728678</c:v>
                </c:pt>
                <c:pt idx="2">
                  <c:v>3.9244186046511631</c:v>
                </c:pt>
                <c:pt idx="3">
                  <c:v>1.773255813953488</c:v>
                </c:pt>
                <c:pt idx="4">
                  <c:v>2.1899224806201549</c:v>
                </c:pt>
              </c:numCache>
            </c:numRef>
          </c:val>
        </c:ser>
        <c:ser>
          <c:idx val="2"/>
          <c:order val="2"/>
          <c:tx>
            <c:strRef>
              <c:f>'Graphes Q int'!$A$53</c:f>
              <c:strCache>
                <c:ptCount val="1"/>
                <c:pt idx="0">
                  <c:v>Global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'Graphes Q int'!$B$50:$F$50</c:f>
              <c:strCache>
                <c:ptCount val="5"/>
                <c:pt idx="0">
                  <c:v>La diarrhée affecte ma vie sociale (0 à 5)</c:v>
                </c:pt>
                <c:pt idx="1">
                  <c:v>La diarrhée affecte ma situation économique (0 à 5)</c:v>
                </c:pt>
                <c:pt idx="2">
                  <c:v>La diarrhée est grave pour un enfant (0 à 5)</c:v>
                </c:pt>
                <c:pt idx="3">
                  <c:v>Le risque d’avoir la diarrhée en tenant compte de mes pratiques (0 à 5)</c:v>
                </c:pt>
                <c:pt idx="4">
                  <c:v>Le risque pour un enfant d’avoir la diarrhée en tenant compte de nos pratiques (0 à 5)</c:v>
                </c:pt>
              </c:strCache>
            </c:strRef>
          </c:cat>
          <c:val>
            <c:numRef>
              <c:f>'Graphes Q int'!$B$53:$F$53</c:f>
              <c:numCache>
                <c:formatCode>0.0</c:formatCode>
                <c:ptCount val="5"/>
                <c:pt idx="0">
                  <c:v>3.6677631578947372</c:v>
                </c:pt>
                <c:pt idx="1">
                  <c:v>3.9555921052631571</c:v>
                </c:pt>
                <c:pt idx="2">
                  <c:v>4.004934210526307</c:v>
                </c:pt>
                <c:pt idx="3">
                  <c:v>1.5296052631578949</c:v>
                </c:pt>
                <c:pt idx="4">
                  <c:v>1.961920529801324</c:v>
                </c:pt>
              </c:numCache>
            </c:numRef>
          </c:val>
        </c:ser>
        <c:ser>
          <c:idx val="3"/>
          <c:order val="3"/>
          <c:tx>
            <c:strRef>
              <c:f>'Graphes Q int'!$A$54</c:f>
              <c:strCache>
                <c:ptCount val="1"/>
                <c:pt idx="0">
                  <c:v>P - NP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cat>
            <c:strRef>
              <c:f>'Graphes Q int'!$B$50:$F$50</c:f>
              <c:strCache>
                <c:ptCount val="5"/>
                <c:pt idx="0">
                  <c:v>La diarrhée affecte ma vie sociale (0 à 5)</c:v>
                </c:pt>
                <c:pt idx="1">
                  <c:v>La diarrhée affecte ma situation économique (0 à 5)</c:v>
                </c:pt>
                <c:pt idx="2">
                  <c:v>La diarrhée est grave pour un enfant (0 à 5)</c:v>
                </c:pt>
                <c:pt idx="3">
                  <c:v>Le risque d’avoir la diarrhée en tenant compte de mes pratiques (0 à 5)</c:v>
                </c:pt>
                <c:pt idx="4">
                  <c:v>Le risque pour un enfant d’avoir la diarrhée en tenant compte de nos pratiques (0 à 5)</c:v>
                </c:pt>
              </c:strCache>
            </c:strRef>
          </c:cat>
          <c:val>
            <c:numRef>
              <c:f>'Graphes Q int'!$B$54:$F$54</c:f>
              <c:numCache>
                <c:formatCode>0.0</c:formatCode>
                <c:ptCount val="5"/>
                <c:pt idx="0">
                  <c:v>0.54516346477923805</c:v>
                </c:pt>
                <c:pt idx="1">
                  <c:v>0.46216717222783998</c:v>
                </c:pt>
                <c:pt idx="2">
                  <c:v>0.53210313447927204</c:v>
                </c:pt>
                <c:pt idx="3">
                  <c:v>1.6102123356926199</c:v>
                </c:pt>
                <c:pt idx="4">
                  <c:v>1.5649224806201549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923784"/>
        <c:axId val="351926528"/>
      </c:barChart>
      <c:catAx>
        <c:axId val="351923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anose="020B0606020202030204" pitchFamily="34" charset="0"/>
              </a:defRPr>
            </a:pPr>
            <a:endParaRPr lang="en-US"/>
          </a:p>
        </c:txPr>
        <c:crossAx val="351926528"/>
        <c:crosses val="autoZero"/>
        <c:auto val="1"/>
        <c:lblAlgn val="ctr"/>
        <c:lblOffset val="100"/>
        <c:noMultiLvlLbl val="0"/>
      </c:catAx>
      <c:valAx>
        <c:axId val="35192652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351923784"/>
        <c:crosses val="autoZero"/>
        <c:crossBetween val="between"/>
        <c:majorUnit val="1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810594129621903E-2"/>
          <c:y val="0.26851851851851899"/>
          <c:w val="0.80730376092996203"/>
          <c:h val="0.52643198061780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'Graphes Q int'!$A$130</c:f>
              <c:strCache>
                <c:ptCount val="1"/>
                <c:pt idx="0">
                  <c:v>Pratiquant</c:v>
                </c:pt>
              </c:strCache>
            </c:strRef>
          </c:tx>
          <c:invertIfNegative val="0"/>
          <c:cat>
            <c:strRef>
              <c:f>'Graphes Q int'!$B$129:$F$129</c:f>
              <c:strCache>
                <c:ptCount val="5"/>
                <c:pt idx="0">
                  <c:v>Dans mon ménage
(0 à 5) ?</c:v>
                </c:pt>
                <c:pt idx="1">
                  <c:v>Dans mon village
(0 à 5) ?</c:v>
                </c:pt>
                <c:pt idx="2">
                  <c:v> </c:v>
                </c:pt>
                <c:pt idx="3">
                  <c:v>Pensent-elles  que vous devez
toujours vous laver les mains
avec du savon (0 à 5)</c:v>
                </c:pt>
                <c:pt idx="4">
                  <c:v>Vous encouragent-elles à
toujours vous lavez les
mains avec au savon (0 à 5)</c:v>
                </c:pt>
              </c:strCache>
            </c:strRef>
          </c:cat>
          <c:val>
            <c:numRef>
              <c:f>'Graphes Q int'!$B$130:$F$130</c:f>
              <c:numCache>
                <c:formatCode>0.0</c:formatCode>
                <c:ptCount val="5"/>
                <c:pt idx="0">
                  <c:v>4.0760869565217366</c:v>
                </c:pt>
                <c:pt idx="1">
                  <c:v>3.75</c:v>
                </c:pt>
                <c:pt idx="3">
                  <c:v>4.0217391304347831</c:v>
                </c:pt>
                <c:pt idx="4">
                  <c:v>3.9673913043478262</c:v>
                </c:pt>
              </c:numCache>
            </c:numRef>
          </c:val>
        </c:ser>
        <c:ser>
          <c:idx val="1"/>
          <c:order val="1"/>
          <c:tx>
            <c:strRef>
              <c:f>'Graphes Q int'!$A$131</c:f>
              <c:strCache>
                <c:ptCount val="1"/>
                <c:pt idx="0">
                  <c:v>Non pratiq.</c:v>
                </c:pt>
              </c:strCache>
            </c:strRef>
          </c:tx>
          <c:invertIfNegative val="0"/>
          <c:cat>
            <c:strRef>
              <c:f>'Graphes Q int'!$B$129:$F$129</c:f>
              <c:strCache>
                <c:ptCount val="5"/>
                <c:pt idx="0">
                  <c:v>Dans mon ménage
(0 à 5) ?</c:v>
                </c:pt>
                <c:pt idx="1">
                  <c:v>Dans mon village
(0 à 5) ?</c:v>
                </c:pt>
                <c:pt idx="2">
                  <c:v> </c:v>
                </c:pt>
                <c:pt idx="3">
                  <c:v>Pensent-elles  que vous devez
toujours vous laver les mains
avec du savon (0 à 5)</c:v>
                </c:pt>
                <c:pt idx="4">
                  <c:v>Vous encouragent-elles à
toujours vous lavez les
mains avec au savon (0 à 5)</c:v>
                </c:pt>
              </c:strCache>
            </c:strRef>
          </c:cat>
          <c:val>
            <c:numRef>
              <c:f>'Graphes Q int'!$B$131:$F$131</c:f>
              <c:numCache>
                <c:formatCode>0.0</c:formatCode>
                <c:ptCount val="5"/>
                <c:pt idx="0">
                  <c:v>2.3255813953488369</c:v>
                </c:pt>
                <c:pt idx="1">
                  <c:v>1.8014705882352939</c:v>
                </c:pt>
                <c:pt idx="3">
                  <c:v>2.4224806201550382</c:v>
                </c:pt>
                <c:pt idx="4">
                  <c:v>2.1705426356589141</c:v>
                </c:pt>
              </c:numCache>
            </c:numRef>
          </c:val>
        </c:ser>
        <c:ser>
          <c:idx val="2"/>
          <c:order val="2"/>
          <c:tx>
            <c:strRef>
              <c:f>'Graphes Q int'!$A$132</c:f>
              <c:strCache>
                <c:ptCount val="1"/>
                <c:pt idx="0">
                  <c:v>Global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'Graphes Q int'!$B$129:$F$129</c:f>
              <c:strCache>
                <c:ptCount val="5"/>
                <c:pt idx="0">
                  <c:v>Dans mon ménage
(0 à 5) ?</c:v>
                </c:pt>
                <c:pt idx="1">
                  <c:v>Dans mon village
(0 à 5) ?</c:v>
                </c:pt>
                <c:pt idx="2">
                  <c:v> </c:v>
                </c:pt>
                <c:pt idx="3">
                  <c:v>Pensent-elles  que vous devez
toujours vous laver les mains
avec du savon (0 à 5)</c:v>
                </c:pt>
                <c:pt idx="4">
                  <c:v>Vous encouragent-elles à
toujours vous lavez les
mains avec au savon (0 à 5)</c:v>
                </c:pt>
              </c:strCache>
            </c:strRef>
          </c:cat>
          <c:val>
            <c:numRef>
              <c:f>'Graphes Q int'!$B$132:$F$132</c:f>
              <c:numCache>
                <c:formatCode>0.0</c:formatCode>
                <c:ptCount val="5"/>
                <c:pt idx="0">
                  <c:v>2.590460526315788</c:v>
                </c:pt>
                <c:pt idx="1">
                  <c:v>2.0065789473684208</c:v>
                </c:pt>
                <c:pt idx="3">
                  <c:v>2.6644736842105261</c:v>
                </c:pt>
                <c:pt idx="4">
                  <c:v>2.4424342105263159</c:v>
                </c:pt>
              </c:numCache>
            </c:numRef>
          </c:val>
        </c:ser>
        <c:ser>
          <c:idx val="3"/>
          <c:order val="3"/>
          <c:tx>
            <c:strRef>
              <c:f>'Graphes Q int'!$A$133</c:f>
              <c:strCache>
                <c:ptCount val="1"/>
                <c:pt idx="0">
                  <c:v>P - NP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'Graphes Q int'!$B$129:$F$129</c:f>
              <c:strCache>
                <c:ptCount val="5"/>
                <c:pt idx="0">
                  <c:v>Dans mon ménage
(0 à 5) ?</c:v>
                </c:pt>
                <c:pt idx="1">
                  <c:v>Dans mon village
(0 à 5) ?</c:v>
                </c:pt>
                <c:pt idx="2">
                  <c:v> </c:v>
                </c:pt>
                <c:pt idx="3">
                  <c:v>Pensent-elles  que vous devez
toujours vous laver les mains
avec du savon (0 à 5)</c:v>
                </c:pt>
                <c:pt idx="4">
                  <c:v>Vous encouragent-elles à
toujours vous lavez les
mains avec au savon (0 à 5)</c:v>
                </c:pt>
              </c:strCache>
            </c:strRef>
          </c:cat>
          <c:val>
            <c:numRef>
              <c:f>'Graphes Q int'!$B$133:$F$133</c:f>
              <c:numCache>
                <c:formatCode>0.0</c:formatCode>
                <c:ptCount val="5"/>
                <c:pt idx="0">
                  <c:v>1.7505055611729019</c:v>
                </c:pt>
                <c:pt idx="1">
                  <c:v>1.9485294117647061</c:v>
                </c:pt>
                <c:pt idx="3">
                  <c:v>1.599258510279745</c:v>
                </c:pt>
                <c:pt idx="4">
                  <c:v>1.796848668688912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6034656"/>
        <c:axId val="356035048"/>
      </c:barChart>
      <c:catAx>
        <c:axId val="356034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 Narrow" panose="020B0606020202030204" pitchFamily="34" charset="0"/>
              </a:defRPr>
            </a:pPr>
            <a:endParaRPr lang="en-US"/>
          </a:p>
        </c:txPr>
        <c:crossAx val="356035048"/>
        <c:crosses val="autoZero"/>
        <c:auto val="1"/>
        <c:lblAlgn val="ctr"/>
        <c:lblOffset val="100"/>
        <c:noMultiLvlLbl val="0"/>
      </c:catAx>
      <c:valAx>
        <c:axId val="356035048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356034656"/>
        <c:crosses val="autoZero"/>
        <c:crossBetween val="between"/>
        <c:majorUnit val="1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2-07T21:27:37.465" idx="3">
    <p:pos x="5361" y="1570"/>
    <p:text>'Hardly frequently' should be 'Quite infrequently'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2-08T14:15:09.151" idx="5">
    <p:pos x="10" y="10"/>
    <p:text>Je ne peux pas changer le reste du texte en français</p:tex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0.10396</cdr:x>
      <cdr:y>0.09595</cdr:y>
    </cdr:from>
    <cdr:to>
      <cdr:x>0.33003</cdr:x>
      <cdr:y>0.26262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200150" y="297028"/>
          <a:ext cx="2609850" cy="5159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050" b="1" dirty="0" smtClean="0">
              <a:latin typeface="Arial Narrow" panose="020B0606020202030204" pitchFamily="34" charset="0"/>
            </a:rPr>
            <a:t>How </a:t>
          </a:r>
          <a:r>
            <a:rPr lang="fr-FR" sz="1050" b="1" dirty="0" err="1" smtClean="0">
              <a:latin typeface="Arial Narrow" panose="020B0606020202030204" pitchFamily="34" charset="0"/>
            </a:rPr>
            <a:t>many</a:t>
          </a:r>
          <a:r>
            <a:rPr lang="fr-FR" sz="1050" b="1" dirty="0" smtClean="0">
              <a:latin typeface="Arial Narrow" panose="020B0606020202030204" pitchFamily="34" charset="0"/>
            </a:rPr>
            <a:t> people </a:t>
          </a:r>
          <a:r>
            <a:rPr lang="fr-FR" sz="1050" b="1" dirty="0" err="1" smtClean="0">
              <a:latin typeface="Arial Narrow" panose="020B0606020202030204" pitchFamily="34" charset="0"/>
            </a:rPr>
            <a:t>always</a:t>
          </a:r>
          <a:r>
            <a:rPr lang="fr-FR" sz="1050" b="1" dirty="0" smtClean="0">
              <a:latin typeface="Arial Narrow" panose="020B0606020202030204" pitchFamily="34" charset="0"/>
            </a:rPr>
            <a:t> </a:t>
          </a:r>
          <a:r>
            <a:rPr lang="fr-FR" sz="1050" b="1" dirty="0" err="1" smtClean="0">
              <a:latin typeface="Arial Narrow" panose="020B0606020202030204" pitchFamily="34" charset="0"/>
            </a:rPr>
            <a:t>wash</a:t>
          </a:r>
          <a:r>
            <a:rPr lang="fr-FR" sz="1050" b="1" dirty="0" smtClean="0">
              <a:latin typeface="Arial Narrow" panose="020B0606020202030204" pitchFamily="34" charset="0"/>
            </a:rPr>
            <a:t> </a:t>
          </a:r>
          <a:r>
            <a:rPr lang="fr-FR" sz="1050" b="1" dirty="0" err="1" smtClean="0">
              <a:latin typeface="Arial Narrow" panose="020B0606020202030204" pitchFamily="34" charset="0"/>
            </a:rPr>
            <a:t>their</a:t>
          </a:r>
          <a:r>
            <a:rPr lang="fr-FR" sz="1050" b="1" dirty="0" smtClean="0">
              <a:latin typeface="Arial Narrow" panose="020B0606020202030204" pitchFamily="34" charset="0"/>
            </a:rPr>
            <a:t> hands </a:t>
          </a:r>
          <a:r>
            <a:rPr lang="fr-FR" sz="1050" b="1" dirty="0" err="1" smtClean="0">
              <a:latin typeface="Arial Narrow" panose="020B0606020202030204" pitchFamily="34" charset="0"/>
            </a:rPr>
            <a:t>with</a:t>
          </a:r>
          <a:r>
            <a:rPr lang="fr-FR" sz="1050" b="1" dirty="0" smtClean="0">
              <a:latin typeface="Arial Narrow" panose="020B0606020202030204" pitchFamily="34" charset="0"/>
            </a:rPr>
            <a:t> soap </a:t>
          </a:r>
          <a:r>
            <a:rPr lang="fr-FR" sz="1050" b="1" dirty="0" err="1" smtClean="0">
              <a:latin typeface="Arial Narrow" panose="020B0606020202030204" pitchFamily="34" charset="0"/>
            </a:rPr>
            <a:t>at</a:t>
          </a:r>
          <a:r>
            <a:rPr lang="fr-FR" sz="1050" b="1" dirty="0" smtClean="0">
              <a:latin typeface="Arial Narrow" panose="020B0606020202030204" pitchFamily="34" charset="0"/>
            </a:rPr>
            <a:t> </a:t>
          </a:r>
          <a:r>
            <a:rPr lang="fr-FR" sz="1050" b="1" dirty="0" err="1" smtClean="0">
              <a:latin typeface="Arial Narrow" panose="020B0606020202030204" pitchFamily="34" charset="0"/>
            </a:rPr>
            <a:t>critical</a:t>
          </a:r>
          <a:r>
            <a:rPr lang="fr-FR" sz="1050" b="1" dirty="0" smtClean="0">
              <a:latin typeface="Arial Narrow" panose="020B0606020202030204" pitchFamily="34" charset="0"/>
            </a:rPr>
            <a:t> moments? </a:t>
          </a:r>
          <a:endParaRPr lang="fr-FR" sz="10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0.36551</cdr:x>
      <cdr:y>0.04615</cdr:y>
    </cdr:from>
    <cdr:to>
      <cdr:x>0.60396</cdr:x>
      <cdr:y>0.21231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4219575" y="142876"/>
          <a:ext cx="2752725" cy="514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0.5275</cdr:x>
      <cdr:y>0.10564</cdr:y>
    </cdr:from>
    <cdr:to>
      <cdr:x>0.75358</cdr:x>
      <cdr:y>0.27231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6089650" y="327025"/>
          <a:ext cx="2609850" cy="5159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050" b="1" dirty="0" smtClean="0">
              <a:latin typeface="Arial Narrow" panose="020B0606020202030204" pitchFamily="34" charset="0"/>
            </a:rPr>
            <a:t>To </a:t>
          </a:r>
          <a:r>
            <a:rPr lang="fr-FR" sz="1050" b="1" dirty="0" err="1" smtClean="0">
              <a:latin typeface="Arial Narrow" panose="020B0606020202030204" pitchFamily="34" charset="0"/>
            </a:rPr>
            <a:t>what</a:t>
          </a:r>
          <a:r>
            <a:rPr lang="fr-FR" sz="1050" b="1" dirty="0" smtClean="0">
              <a:latin typeface="Arial Narrow" panose="020B0606020202030204" pitchFamily="34" charset="0"/>
            </a:rPr>
            <a:t> </a:t>
          </a:r>
          <a:r>
            <a:rPr lang="fr-FR" sz="1050" b="1" dirty="0" err="1" smtClean="0">
              <a:latin typeface="Arial Narrow" panose="020B0606020202030204" pitchFamily="34" charset="0"/>
            </a:rPr>
            <a:t>extent</a:t>
          </a:r>
          <a:r>
            <a:rPr lang="fr-FR" sz="1050" b="1" dirty="0" smtClean="0">
              <a:latin typeface="Arial Narrow" panose="020B0606020202030204" pitchFamily="34" charset="0"/>
            </a:rPr>
            <a:t> do people </a:t>
          </a:r>
          <a:r>
            <a:rPr lang="fr-FR" sz="1050" b="1" dirty="0" err="1" smtClean="0">
              <a:latin typeface="Arial Narrow" panose="020B0606020202030204" pitchFamily="34" charset="0"/>
            </a:rPr>
            <a:t>who</a:t>
          </a:r>
          <a:r>
            <a:rPr lang="fr-FR" sz="1050" b="1" dirty="0" smtClean="0">
              <a:latin typeface="Arial Narrow" panose="020B0606020202030204" pitchFamily="34" charset="0"/>
            </a:rPr>
            <a:t> are important to </a:t>
          </a:r>
          <a:r>
            <a:rPr lang="fr-FR" sz="1050" b="1" dirty="0" err="1" smtClean="0">
              <a:latin typeface="Arial Narrow" panose="020B0606020202030204" pitchFamily="34" charset="0"/>
            </a:rPr>
            <a:t>you</a:t>
          </a:r>
          <a:r>
            <a:rPr lang="fr-FR" sz="1050" b="1" dirty="0" smtClean="0">
              <a:latin typeface="Arial Narrow" panose="020B0606020202030204" pitchFamily="34" charset="0"/>
            </a:rPr>
            <a:t>:</a:t>
          </a:r>
          <a:endParaRPr lang="fr-FR" sz="1050" b="1" dirty="0">
            <a:latin typeface="Arial Narrow" panose="020B0606020202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075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63075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9C39890F-5A30-4D90-9B07-F18A657492A8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0369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6825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350" y="4681538"/>
            <a:ext cx="492760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3075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6825" y="9363075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016D7A35-F58F-4FB0-84B9-7229E31DE9CB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8303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start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process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very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important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have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clarity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about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behavior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want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target</a:t>
            </a:r>
            <a:r>
              <a:rPr lang="de-CH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D7A35-F58F-4FB0-84B9-7229E31DE9CB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7543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This </a:t>
            </a:r>
            <a:r>
              <a:rPr lang="de-CH" dirty="0" err="1" smtClean="0"/>
              <a:t>is</a:t>
            </a:r>
            <a:r>
              <a:rPr lang="de-CH" dirty="0" smtClean="0"/>
              <a:t> an open </a:t>
            </a:r>
            <a:r>
              <a:rPr lang="de-CH" dirty="0" err="1" smtClean="0"/>
              <a:t>question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with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answer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categories</a:t>
            </a:r>
            <a:r>
              <a:rPr lang="de-CH" baseline="0" dirty="0" smtClean="0"/>
              <a:t>. </a:t>
            </a:r>
            <a:r>
              <a:rPr lang="de-CH" baseline="0" dirty="0" err="1" smtClean="0"/>
              <a:t>Its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advantage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compared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previous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question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that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responses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pre-categorized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facilitate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data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analysis</a:t>
            </a:r>
            <a:r>
              <a:rPr lang="de-CH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D7A35-F58F-4FB0-84B9-7229E31DE9CB}" type="slidenum">
              <a:rPr lang="de-CH" smtClean="0"/>
              <a:pPr>
                <a:defRPr/>
              </a:pPr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5514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Closed</a:t>
            </a:r>
            <a:r>
              <a:rPr lang="de-CH" dirty="0" smtClean="0"/>
              <a:t> </a:t>
            </a:r>
            <a:r>
              <a:rPr lang="de-CH" dirty="0" err="1" smtClean="0"/>
              <a:t>questions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have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precise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explicit </a:t>
            </a:r>
            <a:r>
              <a:rPr lang="de-CH" baseline="0" dirty="0" err="1" smtClean="0"/>
              <a:t>responses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are</a:t>
            </a:r>
            <a:r>
              <a:rPr lang="de-CH" baseline="0" dirty="0" smtClean="0"/>
              <a:t> easy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analyse</a:t>
            </a:r>
            <a:r>
              <a:rPr lang="de-CH" baseline="0" dirty="0" smtClean="0"/>
              <a:t>. The </a:t>
            </a:r>
            <a:r>
              <a:rPr lang="de-CH" baseline="0" dirty="0" err="1" smtClean="0"/>
              <a:t>disadvantage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that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unknown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responses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aspects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cannot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detected</a:t>
            </a:r>
            <a:r>
              <a:rPr lang="de-CH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D7A35-F58F-4FB0-84B9-7229E31DE9CB}" type="slidenum">
              <a:rPr lang="de-CH" smtClean="0"/>
              <a:pPr>
                <a:defRPr/>
              </a:pPr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8354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Here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some</a:t>
            </a:r>
            <a:r>
              <a:rPr lang="de-CH" dirty="0" smtClean="0"/>
              <a:t> </a:t>
            </a:r>
            <a:r>
              <a:rPr lang="de-CH" dirty="0" err="1" smtClean="0"/>
              <a:t>example</a:t>
            </a:r>
            <a:r>
              <a:rPr lang="de-CH" dirty="0" smtClean="0"/>
              <a:t> </a:t>
            </a:r>
            <a:r>
              <a:rPr lang="de-CH" dirty="0" err="1" smtClean="0"/>
              <a:t>questions</a:t>
            </a:r>
            <a:r>
              <a:rPr lang="de-CH" dirty="0" smtClean="0"/>
              <a:t> </a:t>
            </a:r>
            <a:r>
              <a:rPr lang="de-CH" dirty="0" err="1" smtClean="0"/>
              <a:t>targeting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different </a:t>
            </a:r>
            <a:r>
              <a:rPr lang="de-CH" dirty="0" err="1" smtClean="0"/>
              <a:t>behavioral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factors</a:t>
            </a:r>
            <a:r>
              <a:rPr lang="de-CH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D7A35-F58F-4FB0-84B9-7229E31DE9CB}" type="slidenum">
              <a:rPr lang="de-CH" smtClean="0"/>
              <a:pPr>
                <a:defRPr/>
              </a:pPr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47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 smtClean="0">
              <a:latin typeface="Arial" panose="020B0604020202020204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7E4289-0903-462E-8F32-701916DDA2CC}" type="slidenum">
              <a:rPr lang="de-CH" altLang="de-DE" sz="1200" b="0"/>
              <a:pPr/>
              <a:t>25</a:t>
            </a:fld>
            <a:endParaRPr lang="de-CH" altLang="de-DE" sz="1200" b="0"/>
          </a:p>
        </p:txBody>
      </p:sp>
    </p:spTree>
    <p:extLst>
      <p:ext uri="{BB962C8B-B14F-4D97-AF65-F5344CB8AC3E}">
        <p14:creationId xmlns:p14="http://schemas.microsoft.com/office/powerpoint/2010/main" val="866230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 smtClean="0">
              <a:latin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35C0BCF-A6C9-4788-BA02-323942E41763}" type="slidenum">
              <a:rPr lang="de-CH" altLang="de-DE" sz="1200" b="0"/>
              <a:pPr/>
              <a:t>26</a:t>
            </a:fld>
            <a:endParaRPr lang="de-CH" altLang="de-DE" sz="1200" b="0"/>
          </a:p>
        </p:txBody>
      </p:sp>
    </p:spTree>
    <p:extLst>
      <p:ext uri="{BB962C8B-B14F-4D97-AF65-F5344CB8AC3E}">
        <p14:creationId xmlns:p14="http://schemas.microsoft.com/office/powerpoint/2010/main" val="3971854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If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working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baseline="0" dirty="0" smtClean="0"/>
              <a:t> mobile </a:t>
            </a:r>
            <a:r>
              <a:rPr lang="de-CH" baseline="0" dirty="0" err="1" smtClean="0"/>
              <a:t>phone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data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collection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you</a:t>
            </a:r>
            <a:r>
              <a:rPr lang="de-CH" baseline="0" dirty="0" smtClean="0"/>
              <a:t> do not </a:t>
            </a:r>
            <a:r>
              <a:rPr lang="de-CH" baseline="0" dirty="0" err="1" smtClean="0"/>
              <a:t>have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do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first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step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because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you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can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directly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import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data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an </a:t>
            </a:r>
            <a:r>
              <a:rPr lang="de-CH" baseline="0" dirty="0" err="1" smtClean="0"/>
              <a:t>excel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sheet</a:t>
            </a:r>
            <a:r>
              <a:rPr lang="de-CH" baseline="0" dirty="0" smtClean="0"/>
              <a:t>.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FC9AC-C992-4448-B93F-54C359AB78D6}" type="slidenum">
              <a:rPr lang="de-CH" smtClean="0"/>
              <a:t>28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2834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 </a:t>
            </a:r>
            <a:r>
              <a:rPr lang="de-CH" dirty="0" err="1" smtClean="0"/>
              <a:t>able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separate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doers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from</a:t>
            </a:r>
            <a:r>
              <a:rPr lang="de-CH" baseline="0" dirty="0" smtClean="0"/>
              <a:t> non-</a:t>
            </a:r>
            <a:r>
              <a:rPr lang="de-CH" baseline="0" dirty="0" err="1" smtClean="0"/>
              <a:t>doers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we</a:t>
            </a:r>
            <a:r>
              <a:rPr lang="de-CH" baseline="0" dirty="0" smtClean="0"/>
              <a:t> form an </a:t>
            </a:r>
            <a:r>
              <a:rPr lang="de-CH" baseline="0" dirty="0" err="1" smtClean="0"/>
              <a:t>indicator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with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questions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about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behavior</a:t>
            </a:r>
            <a:r>
              <a:rPr lang="de-CH" baseline="0" dirty="0" smtClean="0"/>
              <a:t>. </a:t>
            </a:r>
            <a:r>
              <a:rPr lang="de-CH" baseline="0" dirty="0" err="1" smtClean="0"/>
              <a:t>Depending</a:t>
            </a:r>
            <a:r>
              <a:rPr lang="de-CH" baseline="0" dirty="0" smtClean="0"/>
              <a:t> on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person‘s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response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she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considered</a:t>
            </a:r>
            <a:r>
              <a:rPr lang="de-CH" baseline="0" dirty="0" smtClean="0"/>
              <a:t> a </a:t>
            </a:r>
            <a:r>
              <a:rPr lang="de-CH" baseline="0" dirty="0" err="1" smtClean="0"/>
              <a:t>doer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gets</a:t>
            </a:r>
            <a:r>
              <a:rPr lang="de-CH" baseline="0" dirty="0" smtClean="0"/>
              <a:t> a score. </a:t>
            </a:r>
            <a:r>
              <a:rPr lang="de-CH" baseline="0" dirty="0" err="1" smtClean="0"/>
              <a:t>If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total score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all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indicator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questions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reaches</a:t>
            </a:r>
            <a:r>
              <a:rPr lang="de-CH" baseline="0" dirty="0" smtClean="0"/>
              <a:t> a </a:t>
            </a:r>
            <a:r>
              <a:rPr lang="de-CH" baseline="0" dirty="0" err="1" smtClean="0"/>
              <a:t>certain</a:t>
            </a:r>
            <a:r>
              <a:rPr lang="de-CH" baseline="0" dirty="0" smtClean="0"/>
              <a:t> total,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person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considered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</a:t>
            </a:r>
            <a:r>
              <a:rPr lang="de-CH" baseline="0" dirty="0" smtClean="0"/>
              <a:t> a </a:t>
            </a:r>
            <a:r>
              <a:rPr lang="de-CH" baseline="0" dirty="0" err="1" smtClean="0"/>
              <a:t>doer</a:t>
            </a:r>
            <a:r>
              <a:rPr lang="de-CH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D7A35-F58F-4FB0-84B9-7229E31DE9CB}" type="slidenum">
              <a:rPr lang="de-CH" smtClean="0"/>
              <a:pPr>
                <a:defRPr/>
              </a:pPr>
              <a:t>29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5848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dirty="0" err="1" smtClean="0"/>
              <a:t>Here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is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analysis</a:t>
            </a:r>
            <a:r>
              <a:rPr lang="fr-FR" altLang="fr-FR" baseline="0" dirty="0" smtClean="0"/>
              <a:t> of the </a:t>
            </a:r>
            <a:r>
              <a:rPr lang="fr-FR" altLang="fr-FR" baseline="0" dirty="0" err="1" smtClean="0"/>
              <a:t>risk</a:t>
            </a:r>
            <a:r>
              <a:rPr lang="fr-FR" altLang="fr-FR" baseline="0" dirty="0" smtClean="0"/>
              <a:t> factor on </a:t>
            </a:r>
            <a:r>
              <a:rPr lang="fr-FR" altLang="fr-FR" baseline="0" dirty="0" err="1" smtClean="0"/>
              <a:t>handwashing</a:t>
            </a:r>
            <a:r>
              <a:rPr lang="fr-FR" altLang="fr-FR" baseline="0" dirty="0" smtClean="0"/>
              <a:t> in Mali. There are no </a:t>
            </a:r>
            <a:r>
              <a:rPr lang="fr-FR" altLang="fr-FR" baseline="0" dirty="0" err="1" smtClean="0"/>
              <a:t>significant</a:t>
            </a:r>
            <a:r>
              <a:rPr lang="fr-FR" altLang="fr-FR" baseline="0" dirty="0" smtClean="0"/>
              <a:t> </a:t>
            </a:r>
            <a:r>
              <a:rPr lang="fr-FR" altLang="fr-FR" baseline="0" dirty="0" err="1" smtClean="0"/>
              <a:t>differences</a:t>
            </a:r>
            <a:r>
              <a:rPr lang="fr-FR" altLang="fr-FR" baseline="0" dirty="0" smtClean="0"/>
              <a:t> </a:t>
            </a:r>
            <a:r>
              <a:rPr lang="fr-FR" altLang="fr-FR" baseline="0" dirty="0" smtClean="0"/>
              <a:t>(</a:t>
            </a:r>
            <a:r>
              <a:rPr lang="fr-FR" altLang="fr-FR" baseline="0" dirty="0" err="1" smtClean="0"/>
              <a:t>red</a:t>
            </a:r>
            <a:r>
              <a:rPr lang="fr-FR" altLang="fr-FR" baseline="0" dirty="0" smtClean="0"/>
              <a:t> colon in the chart) </a:t>
            </a:r>
            <a:r>
              <a:rPr lang="fr-FR" altLang="fr-FR" baseline="0" dirty="0" err="1" smtClean="0"/>
              <a:t>between</a:t>
            </a:r>
            <a:r>
              <a:rPr lang="fr-FR" altLang="fr-FR" baseline="0" dirty="0" smtClean="0"/>
              <a:t> </a:t>
            </a:r>
            <a:r>
              <a:rPr lang="fr-FR" altLang="fr-FR" baseline="0" dirty="0" err="1" smtClean="0"/>
              <a:t>doers</a:t>
            </a:r>
            <a:r>
              <a:rPr lang="fr-FR" altLang="fr-FR" baseline="0" dirty="0" smtClean="0"/>
              <a:t> and non-</a:t>
            </a:r>
            <a:r>
              <a:rPr lang="fr-FR" altLang="fr-FR" baseline="0" dirty="0" err="1" smtClean="0"/>
              <a:t>doers</a:t>
            </a:r>
            <a:r>
              <a:rPr lang="fr-FR" altLang="fr-FR" baseline="0" dirty="0" smtClean="0"/>
              <a:t>.</a:t>
            </a:r>
            <a:endParaRPr lang="fr-FR" altLang="fr-FR" dirty="0" smtClean="0"/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DA4FA2-1B2E-495C-9125-9BD9884B7C3D}" type="slidenum">
              <a:rPr lang="de-CH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de-CH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85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Here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analysis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norm </a:t>
            </a:r>
            <a:r>
              <a:rPr lang="de-CH" baseline="0" dirty="0" err="1" smtClean="0"/>
              <a:t>factor</a:t>
            </a:r>
            <a:r>
              <a:rPr lang="de-CH" baseline="0" dirty="0" smtClean="0"/>
              <a:t> in Mali. </a:t>
            </a:r>
            <a:r>
              <a:rPr lang="de-CH" baseline="0" dirty="0" err="1" smtClean="0"/>
              <a:t>You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can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observe</a:t>
            </a:r>
            <a:r>
              <a:rPr lang="de-CH" baseline="0" dirty="0" smtClean="0"/>
              <a:t> a </a:t>
            </a:r>
            <a:r>
              <a:rPr lang="de-CH" baseline="0" dirty="0" err="1" smtClean="0"/>
              <a:t>greater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diffence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between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doers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non-</a:t>
            </a:r>
            <a:r>
              <a:rPr lang="de-CH" baseline="0" dirty="0" err="1" smtClean="0"/>
              <a:t>doers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so </a:t>
            </a:r>
            <a:r>
              <a:rPr lang="de-CH" baseline="0" dirty="0" err="1" smtClean="0"/>
              <a:t>this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one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factors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target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with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our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future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intervention</a:t>
            </a:r>
            <a:r>
              <a:rPr lang="de-CH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D7A35-F58F-4FB0-84B9-7229E31DE9CB}" type="slidenum">
              <a:rPr lang="de-CH" smtClean="0"/>
              <a:pPr>
                <a:defRPr/>
              </a:pPr>
              <a:t>31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2799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Here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another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example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from</a:t>
            </a:r>
            <a:r>
              <a:rPr lang="de-CH" baseline="0" dirty="0" smtClean="0"/>
              <a:t> Mozambique </a:t>
            </a:r>
            <a:r>
              <a:rPr lang="de-CH" baseline="0" dirty="0" err="1" smtClean="0"/>
              <a:t>regarding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latrine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use</a:t>
            </a:r>
            <a:r>
              <a:rPr lang="de-CH" baseline="0" dirty="0" smtClean="0"/>
              <a:t>. In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green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circle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no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need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for</a:t>
            </a:r>
            <a:r>
              <a:rPr lang="de-CH" baseline="0" dirty="0" smtClean="0"/>
              <a:t> an </a:t>
            </a:r>
            <a:r>
              <a:rPr lang="de-CH" baseline="0" dirty="0" err="1" smtClean="0"/>
              <a:t>intervention</a:t>
            </a:r>
            <a:r>
              <a:rPr lang="de-CH" baseline="0" dirty="0" smtClean="0"/>
              <a:t>. </a:t>
            </a:r>
            <a:r>
              <a:rPr lang="de-CH" baseline="0" dirty="0" err="1" smtClean="0"/>
              <a:t>There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a </a:t>
            </a:r>
            <a:r>
              <a:rPr lang="de-CH" baseline="0" dirty="0" err="1" smtClean="0"/>
              <a:t>big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diffence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between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doers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non-</a:t>
            </a:r>
            <a:r>
              <a:rPr lang="de-CH" baseline="0" dirty="0" err="1" smtClean="0"/>
              <a:t>doers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factor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circled</a:t>
            </a:r>
            <a:r>
              <a:rPr lang="de-CH" baseline="0" dirty="0" smtClean="0"/>
              <a:t> in red. The </a:t>
            </a:r>
            <a:r>
              <a:rPr lang="de-CH" baseline="0" dirty="0" err="1" smtClean="0"/>
              <a:t>intervention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should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target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these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areas</a:t>
            </a:r>
            <a:r>
              <a:rPr lang="de-CH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D7A35-F58F-4FB0-84B9-7229E31DE9CB}" type="slidenum">
              <a:rPr lang="de-CH" smtClean="0"/>
              <a:pPr>
                <a:defRPr/>
              </a:pPr>
              <a:t>32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5423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What</a:t>
            </a:r>
            <a:r>
              <a:rPr lang="en-US" baseline="0" noProof="0" dirty="0" smtClean="0"/>
              <a:t> is a behavior? It is important to clearly define it and see is a sequence of actions. We have many different definition of a behavior in our minds and we need a common understanding. It is helpful to use a personal behavior discussed in the first session to illustrate this. Discussion has to take place about where the behavior starts, what the different steps are, are there pre-steps necessary. For example, is building a latrine and using a latrine one behavior? Is cleaning a toilet a separate behavior or a preparatory behavior? Etc.</a:t>
            </a:r>
          </a:p>
          <a:p>
            <a:r>
              <a:rPr lang="en-US" baseline="0" noProof="0" dirty="0" smtClean="0"/>
              <a:t>Then, measuring a behavior is not so easy. We will not enter the latrine with the person to see if she is performing the behavior correctly, so we need also observation, self-reporting and proxy indicators to measure it.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D7A35-F58F-4FB0-84B9-7229E31DE9CB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2064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this</a:t>
            </a:r>
            <a:r>
              <a:rPr lang="de-CH" dirty="0" smtClean="0"/>
              <a:t> </a:t>
            </a:r>
            <a:r>
              <a:rPr lang="de-CH" dirty="0" err="1" smtClean="0"/>
              <a:t>table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identify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what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should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change</a:t>
            </a:r>
            <a:r>
              <a:rPr lang="de-CH" baseline="0" dirty="0" smtClean="0"/>
              <a:t> in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perception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non-</a:t>
            </a:r>
            <a:r>
              <a:rPr lang="de-CH" baseline="0" dirty="0" err="1" smtClean="0"/>
              <a:t>doers</a:t>
            </a:r>
            <a:r>
              <a:rPr lang="de-CH" baseline="0" dirty="0" smtClean="0"/>
              <a:t> in </a:t>
            </a:r>
            <a:r>
              <a:rPr lang="de-CH" baseline="0" dirty="0" err="1" smtClean="0"/>
              <a:t>future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which</a:t>
            </a:r>
            <a:r>
              <a:rPr lang="de-CH" baseline="0" dirty="0" smtClean="0"/>
              <a:t> BCT </a:t>
            </a:r>
            <a:r>
              <a:rPr lang="de-CH" baseline="0" dirty="0" err="1" smtClean="0"/>
              <a:t>from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BCT </a:t>
            </a:r>
            <a:r>
              <a:rPr lang="de-CH" baseline="0" dirty="0" err="1" smtClean="0"/>
              <a:t>catalogue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could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used</a:t>
            </a:r>
            <a:r>
              <a:rPr lang="de-CH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D7A35-F58F-4FB0-84B9-7229E31DE9CB}" type="slidenum">
              <a:rPr lang="de-CH" smtClean="0"/>
              <a:pPr>
                <a:defRPr/>
              </a:pPr>
              <a:t>34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5772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aseline="0" dirty="0" err="1" smtClean="0"/>
              <a:t>You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can</a:t>
            </a:r>
            <a:r>
              <a:rPr lang="de-CH" baseline="0" dirty="0" smtClean="0"/>
              <a:t> find a </a:t>
            </a:r>
            <a:r>
              <a:rPr lang="de-CH" baseline="0" dirty="0" err="1" smtClean="0"/>
              <a:t>whole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set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interventions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related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each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behavioral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factors</a:t>
            </a:r>
            <a:r>
              <a:rPr lang="de-CH" baseline="0" dirty="0" smtClean="0"/>
              <a:t> i</a:t>
            </a:r>
            <a:r>
              <a:rPr lang="de-CH" dirty="0" smtClean="0"/>
              <a:t>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behavior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change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technique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list</a:t>
            </a:r>
            <a:r>
              <a:rPr lang="de-CH" baseline="0" dirty="0" smtClean="0"/>
              <a:t>. These </a:t>
            </a:r>
            <a:r>
              <a:rPr lang="de-CH" baseline="0" dirty="0" err="1" smtClean="0"/>
              <a:t>are</a:t>
            </a:r>
            <a:r>
              <a:rPr lang="de-CH" baseline="0" dirty="0" smtClean="0"/>
              <a:t> just a </a:t>
            </a:r>
            <a:r>
              <a:rPr lang="de-CH" baseline="0" dirty="0" err="1" smtClean="0"/>
              <a:t>few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examples</a:t>
            </a:r>
            <a:r>
              <a:rPr lang="de-CH" baseline="0" dirty="0" smtClean="0"/>
              <a:t>.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FC9AC-C992-4448-B93F-54C359AB78D6}" type="slidenum">
              <a:rPr lang="de-CH" smtClean="0"/>
              <a:t>35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8798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FC9AC-C992-4448-B93F-54C359AB78D6}" type="slidenum">
              <a:rPr lang="de-CH" smtClean="0"/>
              <a:t>36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2982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FC9AC-C992-4448-B93F-54C359AB78D6}" type="slidenum">
              <a:rPr lang="de-CH" smtClean="0"/>
              <a:t>37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67197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FC9AC-C992-4448-B93F-54C359AB78D6}" type="slidenum">
              <a:rPr lang="de-CH" smtClean="0"/>
              <a:t>38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32362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FC9AC-C992-4448-B93F-54C359AB78D6}" type="slidenum">
              <a:rPr lang="de-CH" smtClean="0"/>
              <a:t>40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81957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Here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an </a:t>
            </a:r>
            <a:r>
              <a:rPr lang="de-CH" dirty="0" err="1" smtClean="0"/>
              <a:t>example</a:t>
            </a:r>
            <a:r>
              <a:rPr lang="de-CH" dirty="0" smtClean="0"/>
              <a:t>,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how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project</a:t>
            </a:r>
            <a:r>
              <a:rPr lang="de-CH" baseline="0" dirty="0" smtClean="0"/>
              <a:t> in Mali </a:t>
            </a:r>
            <a:r>
              <a:rPr lang="de-CH" baseline="0" dirty="0" err="1" smtClean="0"/>
              <a:t>has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developed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new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intervenion</a:t>
            </a:r>
            <a:r>
              <a:rPr lang="de-CH" baseline="0" dirty="0" smtClean="0"/>
              <a:t>. The </a:t>
            </a:r>
            <a:r>
              <a:rPr lang="de-CH" baseline="0" dirty="0" err="1" smtClean="0"/>
              <a:t>biggest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change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not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communication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channel</a:t>
            </a:r>
            <a:r>
              <a:rPr lang="de-CH" baseline="0" dirty="0" smtClean="0"/>
              <a:t> but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content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message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D7A35-F58F-4FB0-84B9-7229E31DE9CB}" type="slidenum">
              <a:rPr lang="de-CH" smtClean="0"/>
              <a:pPr>
                <a:defRPr/>
              </a:pPr>
              <a:t>42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13684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It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important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define</a:t>
            </a:r>
            <a:r>
              <a:rPr lang="de-CH" baseline="0" dirty="0" smtClean="0"/>
              <a:t> a </a:t>
            </a:r>
            <a:r>
              <a:rPr lang="de-CH" baseline="0" dirty="0" err="1" smtClean="0"/>
              <a:t>clear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protocol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your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intervention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with</a:t>
            </a:r>
            <a:r>
              <a:rPr lang="de-CH" baseline="0" dirty="0" smtClean="0"/>
              <a:t> an </a:t>
            </a:r>
            <a:r>
              <a:rPr lang="de-CH" baseline="0" dirty="0" err="1" smtClean="0"/>
              <a:t>adequate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timing</a:t>
            </a:r>
            <a:r>
              <a:rPr lang="de-CH" baseline="0" dirty="0" smtClean="0"/>
              <a:t>. </a:t>
            </a:r>
            <a:r>
              <a:rPr lang="de-CH" baseline="0" dirty="0" err="1" smtClean="0"/>
              <a:t>Here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an </a:t>
            </a:r>
            <a:r>
              <a:rPr lang="de-CH" baseline="0" dirty="0" err="1" smtClean="0"/>
              <a:t>example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Mozambique </a:t>
            </a:r>
            <a:r>
              <a:rPr lang="de-CH" baseline="0" dirty="0" err="1" smtClean="0"/>
              <a:t>with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first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step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a </a:t>
            </a:r>
            <a:r>
              <a:rPr lang="de-CH" baseline="0" dirty="0" err="1" smtClean="0"/>
              <a:t>public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committement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household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maintain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use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their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latrine</a:t>
            </a:r>
            <a:r>
              <a:rPr lang="de-CH" baseline="0" dirty="0" smtClean="0"/>
              <a:t>. </a:t>
            </a:r>
            <a:r>
              <a:rPr lang="de-CH" baseline="0" dirty="0" err="1" smtClean="0"/>
              <a:t>Then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evaluation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latrine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condition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with</a:t>
            </a:r>
            <a:r>
              <a:rPr lang="de-CH" baseline="0" dirty="0" smtClean="0"/>
              <a:t> a </a:t>
            </a:r>
            <a:r>
              <a:rPr lang="de-CH" baseline="0" dirty="0" err="1" smtClean="0"/>
              <a:t>visible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recognition</a:t>
            </a:r>
            <a:r>
              <a:rPr lang="de-CH" baseline="0" dirty="0" smtClean="0"/>
              <a:t> in form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a </a:t>
            </a:r>
            <a:r>
              <a:rPr lang="de-CH" baseline="0" dirty="0" err="1" smtClean="0"/>
              <a:t>small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flag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only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households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meeting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criteria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well-</a:t>
            </a:r>
            <a:r>
              <a:rPr lang="de-CH" baseline="0" dirty="0" err="1" smtClean="0"/>
              <a:t>maintained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used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latrine</a:t>
            </a:r>
            <a:r>
              <a:rPr lang="de-CH" baseline="0" dirty="0" smtClean="0"/>
              <a:t>. This </a:t>
            </a:r>
            <a:r>
              <a:rPr lang="de-CH" baseline="0" dirty="0" err="1" smtClean="0"/>
              <a:t>increases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norm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having</a:t>
            </a:r>
            <a:r>
              <a:rPr lang="de-CH" baseline="0" dirty="0" smtClean="0"/>
              <a:t> a </a:t>
            </a:r>
            <a:r>
              <a:rPr lang="de-CH" baseline="0" dirty="0" err="1" smtClean="0"/>
              <a:t>well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maintained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latrine</a:t>
            </a:r>
            <a:r>
              <a:rPr lang="de-CH" baseline="0" dirty="0" smtClean="0"/>
              <a:t>. </a:t>
            </a:r>
            <a:r>
              <a:rPr lang="de-CH" baseline="0" dirty="0" err="1" smtClean="0"/>
              <a:t>Then</a:t>
            </a:r>
            <a:r>
              <a:rPr lang="de-CH" baseline="0" dirty="0" smtClean="0"/>
              <a:t> a </a:t>
            </a:r>
            <a:r>
              <a:rPr lang="de-CH" baseline="0" dirty="0" err="1" smtClean="0"/>
              <a:t>third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step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allow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households</a:t>
            </a:r>
            <a:r>
              <a:rPr lang="de-CH" baseline="0" dirty="0" smtClean="0"/>
              <a:t> not </a:t>
            </a:r>
            <a:r>
              <a:rPr lang="de-CH" baseline="0" dirty="0" err="1" smtClean="0"/>
              <a:t>meeting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critiera</a:t>
            </a:r>
            <a:r>
              <a:rPr lang="de-CH" baseline="0" dirty="0" smtClean="0"/>
              <a:t> in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first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evaluation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get</a:t>
            </a:r>
            <a:r>
              <a:rPr lang="de-CH" baseline="0" dirty="0" smtClean="0"/>
              <a:t> a </a:t>
            </a:r>
            <a:r>
              <a:rPr lang="de-CH" baseline="0" dirty="0" err="1" smtClean="0"/>
              <a:t>recognition</a:t>
            </a:r>
            <a:r>
              <a:rPr lang="de-CH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D7A35-F58F-4FB0-84B9-7229E31DE9CB}" type="slidenum">
              <a:rPr lang="de-CH" smtClean="0"/>
              <a:pPr>
                <a:defRPr/>
              </a:pPr>
              <a:t>44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26369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Here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some</a:t>
            </a:r>
            <a:r>
              <a:rPr lang="de-CH" dirty="0" smtClean="0"/>
              <a:t> </a:t>
            </a:r>
            <a:r>
              <a:rPr lang="de-CH" dirty="0" err="1" smtClean="0"/>
              <a:t>statements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households</a:t>
            </a:r>
            <a:r>
              <a:rPr lang="de-CH" baseline="0" dirty="0" smtClean="0"/>
              <a:t> after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recognition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event</a:t>
            </a:r>
            <a:r>
              <a:rPr lang="de-CH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D7A35-F58F-4FB0-84B9-7229E31DE9CB}" type="slidenum">
              <a:rPr lang="de-CH" smtClean="0"/>
              <a:pPr>
                <a:defRPr/>
              </a:pPr>
              <a:t>45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32421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After a certain period of implementation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 evaluation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is made to see how the behavior and the behavioral factors have changed.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It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was great for the Mali team to see a rise of 33.2 % in handwashing behavior. The comparison showed that there was a great change in the norm factor, which we had chiefly targeted with our intervention, but it also showed us that we have to adapt our strategy for self-regulation factors. The questions about how much the households liked the various interventions helped us to identify those that doers and non-doers liked most, and also indicated whether the intervention had reached everybody. The data and analysis help us to know what works and what doesn’t, which eliminates a lot of the guesswork and assumptions we had to resort to in the past.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D7A35-F58F-4FB0-84B9-7229E31DE9CB}" type="slidenum">
              <a:rPr lang="de-CH" smtClean="0"/>
              <a:pPr>
                <a:defRPr/>
              </a:pPr>
              <a:t>46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2459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need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define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target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population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with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highest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influence</a:t>
            </a:r>
            <a:r>
              <a:rPr lang="de-CH" baseline="0" dirty="0" smtClean="0"/>
              <a:t> on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behavior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because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we</a:t>
            </a:r>
            <a:r>
              <a:rPr lang="de-CH" baseline="0" dirty="0" smtClean="0"/>
              <a:t> will </a:t>
            </a:r>
            <a:r>
              <a:rPr lang="de-CH" baseline="0" dirty="0" err="1" smtClean="0"/>
              <a:t>have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orient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our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interventions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toward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them</a:t>
            </a:r>
            <a:r>
              <a:rPr lang="de-CH" baseline="0" dirty="0" smtClean="0"/>
              <a:t>. These </a:t>
            </a:r>
            <a:r>
              <a:rPr lang="de-CH" baseline="0" dirty="0" err="1" smtClean="0"/>
              <a:t>questions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have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discussed</a:t>
            </a:r>
            <a:r>
              <a:rPr lang="de-CH" baseline="0" dirty="0" smtClean="0"/>
              <a:t> in a </a:t>
            </a:r>
            <a:r>
              <a:rPr lang="de-CH" baseline="0" dirty="0" err="1" smtClean="0"/>
              <a:t>mixed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group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whose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members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have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good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knowledge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local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condition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culture</a:t>
            </a:r>
            <a:r>
              <a:rPr lang="de-CH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D7A35-F58F-4FB0-84B9-7229E31DE9CB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3134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It</a:t>
            </a:r>
            <a:r>
              <a:rPr lang="de-CH" dirty="0" smtClean="0"/>
              <a:t> </a:t>
            </a:r>
            <a:r>
              <a:rPr lang="de-CH" dirty="0" err="1" smtClean="0"/>
              <a:t>helps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have</a:t>
            </a:r>
            <a:r>
              <a:rPr lang="de-CH" dirty="0" smtClean="0"/>
              <a:t> a</a:t>
            </a:r>
            <a:r>
              <a:rPr lang="de-CH" baseline="0" dirty="0" smtClean="0"/>
              <a:t> </a:t>
            </a:r>
            <a:r>
              <a:rPr lang="de-CH" baseline="0" dirty="0" err="1" smtClean="0"/>
              <a:t>good</a:t>
            </a:r>
            <a:r>
              <a:rPr lang="de-CH" baseline="0" dirty="0" smtClean="0"/>
              <a:t> mix in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group</a:t>
            </a:r>
            <a:r>
              <a:rPr lang="de-CH" baseline="0" dirty="0" smtClean="0"/>
              <a:t>. The final </a:t>
            </a:r>
            <a:r>
              <a:rPr lang="de-CH" baseline="0" dirty="0" err="1" smtClean="0"/>
              <a:t>discussion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important</a:t>
            </a:r>
            <a:r>
              <a:rPr lang="de-CH" baseline="0" dirty="0" smtClean="0"/>
              <a:t> in </a:t>
            </a:r>
            <a:r>
              <a:rPr lang="de-CH" baseline="0" dirty="0" err="1" smtClean="0"/>
              <a:t>order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reach</a:t>
            </a:r>
            <a:r>
              <a:rPr lang="de-CH" baseline="0" dirty="0" smtClean="0"/>
              <a:t> a </a:t>
            </a:r>
            <a:r>
              <a:rPr lang="de-CH" baseline="0" dirty="0" err="1" smtClean="0"/>
              <a:t>common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understanding</a:t>
            </a:r>
            <a:r>
              <a:rPr lang="de-CH" baseline="0" dirty="0" smtClean="0"/>
              <a:t>. The </a:t>
            </a:r>
            <a:r>
              <a:rPr lang="de-CH" baseline="0" dirty="0" err="1" smtClean="0"/>
              <a:t>result</a:t>
            </a:r>
            <a:r>
              <a:rPr lang="de-CH" baseline="0" dirty="0" smtClean="0"/>
              <a:t> will form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basis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following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step</a:t>
            </a:r>
            <a:r>
              <a:rPr lang="de-CH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D7A35-F58F-4FB0-84B9-7229E31DE9CB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0498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have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 </a:t>
            </a:r>
            <a:r>
              <a:rPr lang="de-CH" dirty="0" err="1" smtClean="0"/>
              <a:t>aware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that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enviromental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context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has</a:t>
            </a:r>
            <a:r>
              <a:rPr lang="de-CH" baseline="0" dirty="0" smtClean="0"/>
              <a:t> an </a:t>
            </a:r>
            <a:r>
              <a:rPr lang="de-CH" baseline="0" dirty="0" err="1" smtClean="0"/>
              <a:t>influence</a:t>
            </a:r>
            <a:r>
              <a:rPr lang="de-CH" baseline="0" dirty="0" smtClean="0"/>
              <a:t> on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behavioral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factors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performence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behavior</a:t>
            </a:r>
            <a:r>
              <a:rPr lang="de-CH" baseline="0" dirty="0" smtClean="0"/>
              <a:t>. The </a:t>
            </a:r>
            <a:r>
              <a:rPr lang="de-CH" baseline="0" dirty="0" err="1" smtClean="0"/>
              <a:t>context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divided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social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physical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personal </a:t>
            </a:r>
            <a:r>
              <a:rPr lang="de-CH" baseline="0" dirty="0" err="1" smtClean="0"/>
              <a:t>aspects</a:t>
            </a:r>
            <a:r>
              <a:rPr lang="de-CH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D7A35-F58F-4FB0-84B9-7229E31DE9CB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663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Here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some</a:t>
            </a:r>
            <a:r>
              <a:rPr lang="de-CH" dirty="0" smtClean="0"/>
              <a:t> </a:t>
            </a:r>
            <a:r>
              <a:rPr lang="de-CH" dirty="0" err="1" smtClean="0"/>
              <a:t>examples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different </a:t>
            </a:r>
            <a:r>
              <a:rPr lang="de-CH" baseline="0" dirty="0" err="1" smtClean="0"/>
              <a:t>categories</a:t>
            </a:r>
            <a:r>
              <a:rPr lang="de-CH" baseline="0" dirty="0" smtClean="0"/>
              <a:t>. As an </a:t>
            </a:r>
            <a:r>
              <a:rPr lang="de-CH" baseline="0" dirty="0" err="1" smtClean="0"/>
              <a:t>example</a:t>
            </a:r>
            <a:r>
              <a:rPr lang="de-CH" baseline="0" dirty="0" smtClean="0"/>
              <a:t> in Mali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tradition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wash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hand</a:t>
            </a:r>
            <a:r>
              <a:rPr lang="de-CH" baseline="0" dirty="0" smtClean="0"/>
              <a:t> in a </a:t>
            </a:r>
            <a:r>
              <a:rPr lang="de-CH" baseline="0" dirty="0" err="1" smtClean="0"/>
              <a:t>common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vessel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without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soap</a:t>
            </a:r>
            <a:r>
              <a:rPr lang="de-CH" baseline="0" dirty="0" smtClean="0"/>
              <a:t> was </a:t>
            </a:r>
            <a:r>
              <a:rPr lang="de-CH" baseline="0" dirty="0" err="1" smtClean="0"/>
              <a:t>identified</a:t>
            </a:r>
            <a:r>
              <a:rPr lang="de-CH" baseline="0" dirty="0" smtClean="0"/>
              <a:t>. In Benin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integration</a:t>
            </a:r>
            <a:r>
              <a:rPr lang="de-CH" baseline="0" dirty="0" smtClean="0"/>
              <a:t> on </a:t>
            </a:r>
            <a:r>
              <a:rPr lang="de-CH" baseline="0" dirty="0" err="1" smtClean="0"/>
              <a:t>hygiene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education</a:t>
            </a:r>
            <a:r>
              <a:rPr lang="de-CH" baseline="0" dirty="0" smtClean="0"/>
              <a:t> in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school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curriculum</a:t>
            </a:r>
            <a:r>
              <a:rPr lang="de-CH" baseline="0" dirty="0" smtClean="0"/>
              <a:t> was </a:t>
            </a:r>
            <a:r>
              <a:rPr lang="de-CH" baseline="0" dirty="0" err="1" smtClean="0"/>
              <a:t>considered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as</a:t>
            </a:r>
            <a:r>
              <a:rPr lang="de-CH" baseline="0" dirty="0" smtClean="0"/>
              <a:t> a positive </a:t>
            </a:r>
            <a:r>
              <a:rPr lang="de-CH" baseline="0" dirty="0" err="1" smtClean="0"/>
              <a:t>influence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D7A35-F58F-4FB0-84B9-7229E31DE9CB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5395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During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work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be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aware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that</a:t>
            </a:r>
            <a:r>
              <a:rPr lang="de-CH" baseline="0" dirty="0" smtClean="0"/>
              <a:t> a </a:t>
            </a:r>
            <a:r>
              <a:rPr lang="de-CH" baseline="0" dirty="0" err="1" smtClean="0"/>
              <a:t>contextual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factor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can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have</a:t>
            </a:r>
            <a:r>
              <a:rPr lang="de-CH" baseline="0" dirty="0" smtClean="0"/>
              <a:t> a positive </a:t>
            </a:r>
            <a:r>
              <a:rPr lang="de-CH" baseline="0" dirty="0" err="1" smtClean="0"/>
              <a:t>or</a:t>
            </a:r>
            <a:r>
              <a:rPr lang="de-CH" baseline="0" dirty="0" smtClean="0"/>
              <a:t> negative </a:t>
            </a:r>
            <a:r>
              <a:rPr lang="de-CH" baseline="0" dirty="0" err="1" smtClean="0"/>
              <a:t>influence</a:t>
            </a:r>
            <a:r>
              <a:rPr lang="de-CH" baseline="0" dirty="0" smtClean="0"/>
              <a:t> on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behavioral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factors</a:t>
            </a:r>
            <a:r>
              <a:rPr lang="de-CH" baseline="0" dirty="0" smtClean="0"/>
              <a:t>. </a:t>
            </a:r>
            <a:r>
              <a:rPr lang="de-CH" baseline="0" dirty="0" err="1" smtClean="0"/>
              <a:t>Please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use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following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table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present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your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results</a:t>
            </a:r>
            <a:r>
              <a:rPr lang="de-CH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D7A35-F58F-4FB0-84B9-7229E31DE9CB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6482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In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order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</a:t>
            </a:r>
            <a:r>
              <a:rPr lang="de-CH" dirty="0" err="1" smtClean="0"/>
              <a:t>o</a:t>
            </a:r>
            <a:r>
              <a:rPr lang="de-CH" dirty="0" smtClean="0"/>
              <a:t> </a:t>
            </a:r>
            <a:r>
              <a:rPr lang="de-CH" dirty="0" err="1" smtClean="0"/>
              <a:t>measure</a:t>
            </a:r>
            <a:r>
              <a:rPr lang="de-CH" dirty="0" smtClean="0"/>
              <a:t> a </a:t>
            </a:r>
            <a:r>
              <a:rPr lang="de-CH" dirty="0" err="1" smtClean="0"/>
              <a:t>behavioral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factor</a:t>
            </a:r>
            <a:r>
              <a:rPr lang="de-CH" baseline="0" dirty="0" smtClean="0"/>
              <a:t>, a </a:t>
            </a:r>
            <a:r>
              <a:rPr lang="de-CH" baseline="0" dirty="0" err="1" smtClean="0"/>
              <a:t>standardized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questionnaire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used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collect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information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about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behavior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itself</a:t>
            </a:r>
            <a:r>
              <a:rPr lang="de-CH" baseline="0" dirty="0" smtClean="0"/>
              <a:t>, e.g. </a:t>
            </a:r>
            <a:r>
              <a:rPr lang="de-CH" baseline="0" dirty="0" err="1" smtClean="0"/>
              <a:t>how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behavior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done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frequency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behavior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infrastructure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do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behavior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self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reported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behavior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person</a:t>
            </a:r>
            <a:r>
              <a:rPr lang="de-CH" baseline="0" dirty="0" smtClean="0"/>
              <a:t>, etc.</a:t>
            </a:r>
          </a:p>
          <a:p>
            <a:r>
              <a:rPr lang="de-CH" baseline="0" dirty="0" smtClean="0"/>
              <a:t>On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behavioral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factors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questions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ask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about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five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factors</a:t>
            </a:r>
            <a:r>
              <a:rPr lang="de-CH" baseline="0" dirty="0" smtClean="0"/>
              <a:t> block (e.g. </a:t>
            </a:r>
            <a:r>
              <a:rPr lang="de-CH" baseline="0" dirty="0" err="1" smtClean="0"/>
              <a:t>risk</a:t>
            </a:r>
            <a:r>
              <a:rPr lang="de-CH" baseline="0" dirty="0" smtClean="0"/>
              <a:t>: </a:t>
            </a:r>
            <a:r>
              <a:rPr lang="de-CH" baseline="0" dirty="0" err="1" smtClean="0"/>
              <a:t>Does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person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know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cause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diarrhea</a:t>
            </a:r>
            <a:r>
              <a:rPr lang="de-CH" baseline="0" dirty="0" smtClean="0"/>
              <a:t>?; </a:t>
            </a:r>
            <a:r>
              <a:rPr lang="de-CH" baseline="0" dirty="0" err="1" smtClean="0"/>
              <a:t>attitude</a:t>
            </a:r>
            <a:r>
              <a:rPr lang="de-CH" baseline="0" dirty="0" smtClean="0"/>
              <a:t>: Do </a:t>
            </a:r>
            <a:r>
              <a:rPr lang="de-CH" baseline="0" dirty="0" err="1" smtClean="0"/>
              <a:t>they</a:t>
            </a:r>
            <a:r>
              <a:rPr lang="de-CH" baseline="0" dirty="0" smtClean="0"/>
              <a:t> like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smell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soap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when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washing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their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hands</a:t>
            </a:r>
            <a:r>
              <a:rPr lang="de-CH" baseline="0" dirty="0" smtClean="0"/>
              <a:t>?; </a:t>
            </a:r>
            <a:r>
              <a:rPr lang="de-CH" baseline="0" dirty="0" err="1" smtClean="0"/>
              <a:t>norms</a:t>
            </a:r>
            <a:r>
              <a:rPr lang="de-CH" baseline="0" dirty="0" smtClean="0"/>
              <a:t>: </a:t>
            </a:r>
            <a:r>
              <a:rPr lang="de-CH" baseline="0" dirty="0" err="1" smtClean="0"/>
              <a:t>How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many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people</a:t>
            </a:r>
            <a:r>
              <a:rPr lang="de-CH" baseline="0" dirty="0" smtClean="0"/>
              <a:t> in </a:t>
            </a:r>
            <a:r>
              <a:rPr lang="de-CH" baseline="0" dirty="0" err="1" smtClean="0"/>
              <a:t>their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community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wash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their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hands</a:t>
            </a:r>
            <a:r>
              <a:rPr lang="de-CH" baseline="0" dirty="0" smtClean="0"/>
              <a:t>?; </a:t>
            </a:r>
            <a:r>
              <a:rPr lang="de-CH" baseline="0" dirty="0" err="1" smtClean="0"/>
              <a:t>ability</a:t>
            </a:r>
            <a:r>
              <a:rPr lang="de-CH" baseline="0" dirty="0" smtClean="0"/>
              <a:t>: Can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person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show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correct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way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wash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one‘s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hands</a:t>
            </a:r>
            <a:r>
              <a:rPr lang="de-CH" baseline="0" dirty="0" smtClean="0"/>
              <a:t>?;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self</a:t>
            </a:r>
            <a:r>
              <a:rPr lang="de-CH" baseline="0" dirty="0" smtClean="0"/>
              <a:t>-regulation: </a:t>
            </a:r>
            <a:r>
              <a:rPr lang="de-CH" baseline="0" dirty="0" err="1" smtClean="0"/>
              <a:t>How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committed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person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washing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their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hands</a:t>
            </a:r>
            <a:r>
              <a:rPr lang="de-CH" baseline="0" dirty="0" smtClean="0"/>
              <a:t>?. These </a:t>
            </a:r>
            <a:r>
              <a:rPr lang="de-CH" baseline="0" dirty="0" err="1" smtClean="0"/>
              <a:t>are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very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specific</a:t>
            </a:r>
            <a:r>
              <a:rPr lang="de-CH" baseline="0" dirty="0" smtClean="0"/>
              <a:t> </a:t>
            </a:r>
            <a:r>
              <a:rPr lang="de-CH" baseline="0" dirty="0" err="1" smtClean="0"/>
              <a:t>questions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observations</a:t>
            </a:r>
            <a:r>
              <a:rPr lang="de-CH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D7A35-F58F-4FB0-84B9-7229E31DE9CB}" type="slidenum">
              <a:rPr lang="de-CH" smtClean="0"/>
              <a:pPr>
                <a:defRPr/>
              </a:pPr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4936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Here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some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example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different </a:t>
            </a:r>
            <a:r>
              <a:rPr lang="de-CH" baseline="0" dirty="0" err="1" smtClean="0"/>
              <a:t>types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questions</a:t>
            </a:r>
            <a:r>
              <a:rPr lang="de-CH" baseline="0" dirty="0" smtClean="0"/>
              <a:t>.  </a:t>
            </a:r>
            <a:r>
              <a:rPr lang="de-CH" baseline="0" dirty="0" err="1" smtClean="0"/>
              <a:t>With</a:t>
            </a:r>
            <a:r>
              <a:rPr lang="de-CH" baseline="0" dirty="0" smtClean="0"/>
              <a:t> open </a:t>
            </a:r>
            <a:r>
              <a:rPr lang="de-CH" baseline="0" dirty="0" err="1" smtClean="0"/>
              <a:t>questions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you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can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gain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participants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own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answers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allows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exploration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range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possible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themes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arising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from</a:t>
            </a:r>
            <a:r>
              <a:rPr lang="de-CH" baseline="0" dirty="0" smtClean="0"/>
              <a:t> an </a:t>
            </a:r>
            <a:r>
              <a:rPr lang="de-CH" baseline="0" dirty="0" err="1" smtClean="0"/>
              <a:t>issue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including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those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had</a:t>
            </a:r>
            <a:r>
              <a:rPr lang="de-CH" baseline="0" dirty="0" smtClean="0"/>
              <a:t> not </a:t>
            </a:r>
            <a:r>
              <a:rPr lang="de-CH" baseline="0" dirty="0" err="1" smtClean="0"/>
              <a:t>anticipated</a:t>
            </a:r>
            <a:r>
              <a:rPr lang="de-CH" baseline="0" dirty="0" smtClean="0"/>
              <a:t>. The </a:t>
            </a:r>
            <a:r>
              <a:rPr lang="de-CH" baseline="0" dirty="0" err="1" smtClean="0"/>
              <a:t>disadvantage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these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question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that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difficult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analyse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time </a:t>
            </a:r>
            <a:r>
              <a:rPr lang="de-CH" baseline="0" dirty="0" err="1" smtClean="0"/>
              <a:t>consuming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D7A35-F58F-4FB0-84B9-7229E31DE9CB}" type="slidenum">
              <a:rPr lang="de-CH" smtClean="0"/>
              <a:pPr>
                <a:defRPr/>
              </a:pPr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43011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91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981700" y="2514600"/>
            <a:ext cx="2857500" cy="4038600"/>
          </a:xfrm>
          <a:solidFill>
            <a:srgbClr val="A31D23"/>
          </a:solidFill>
        </p:spPr>
        <p:txBody>
          <a:bodyPr anchor="b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 smtClean="0"/>
              <a:t>Presenter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Job Title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Place, DD </a:t>
            </a:r>
            <a:r>
              <a:rPr lang="de-DE" dirty="0" err="1" smtClean="0"/>
              <a:t>Month</a:t>
            </a:r>
            <a:r>
              <a:rPr lang="de-DE" dirty="0" smtClean="0"/>
              <a:t> YYYY</a:t>
            </a:r>
            <a:br>
              <a:rPr lang="de-DE" dirty="0" smtClean="0"/>
            </a:br>
            <a:endParaRPr lang="de-DE" dirty="0" smtClean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56977871"/>
              </p:ext>
            </p:extLst>
          </p:nvPr>
        </p:nvGraphicFramePr>
        <p:xfrm>
          <a:off x="323528" y="1668682"/>
          <a:ext cx="8531258" cy="678730"/>
        </p:xfrm>
        <a:graphic>
          <a:graphicData uri="http://schemas.openxmlformats.org/drawingml/2006/table">
            <a:tbl>
              <a:tblPr/>
              <a:tblGrid>
                <a:gridCol w="8531258"/>
              </a:tblGrid>
              <a:tr h="67873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mpd="sng">
                      <a:noFill/>
                      <a:prstDash val="dot"/>
                    </a:lnL>
                    <a:lnR w="12700" cmpd="sng">
                      <a:noFill/>
                      <a:prstDash val="dot"/>
                    </a:lnR>
                    <a:lnT w="12700" cmpd="sng">
                      <a:solidFill>
                        <a:schemeClr val="tx1"/>
                      </a:solidFill>
                      <a:prstDash val="dot"/>
                    </a:lnT>
                    <a:lnB w="12700" cmpd="sng">
                      <a:solidFill>
                        <a:schemeClr val="tx1"/>
                      </a:solidFill>
                      <a:prstDash val="dot"/>
                    </a:lnB>
                  </a:tcPr>
                </a:tc>
              </a:tr>
            </a:tbl>
          </a:graphicData>
        </a:graphic>
      </p:graphicFrame>
      <p:sp>
        <p:nvSpPr>
          <p:cNvPr id="1029" name="Rectangle 8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528" y="1663080"/>
            <a:ext cx="8515672" cy="685800"/>
          </a:xfrm>
          <a:noFill/>
          <a:ln w="12700">
            <a:prstDash val="sysDot"/>
          </a:ln>
        </p:spPr>
        <p:txBody>
          <a:bodyPr lIns="666000" rIns="0"/>
          <a:lstStyle>
            <a:lvl1pPr algn="r">
              <a:defRPr>
                <a:solidFill>
                  <a:srgbClr val="373737"/>
                </a:solidFill>
              </a:defRPr>
            </a:lvl1pPr>
          </a:lstStyle>
          <a:p>
            <a:r>
              <a:rPr lang="de-DE" dirty="0" smtClean="0"/>
              <a:t>Title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23528" y="2564904"/>
            <a:ext cx="5400600" cy="3960242"/>
          </a:xfrm>
        </p:spPr>
        <p:txBody>
          <a:bodyPr/>
          <a:lstStyle>
            <a:lvl1pPr>
              <a:defRPr sz="1600" baseline="0"/>
            </a:lvl1pPr>
          </a:lstStyle>
          <a:p>
            <a:r>
              <a:rPr lang="de-DE" dirty="0" smtClean="0"/>
              <a:t>Add Picture 11 x 15 cm </a:t>
            </a:r>
            <a:endParaRPr lang="de-CH" dirty="0"/>
          </a:p>
        </p:txBody>
      </p:sp>
      <p:pic>
        <p:nvPicPr>
          <p:cNvPr id="6" name="Grafik 5" descr="HEL_SI_Logo_normal_CMYK_u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9"/>
          <a:stretch>
            <a:fillRect/>
          </a:stretch>
        </p:blipFill>
        <p:spPr>
          <a:xfrm>
            <a:off x="0" y="188640"/>
            <a:ext cx="3008251" cy="12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23528" y="2564904"/>
            <a:ext cx="8568952" cy="39602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Add </a:t>
            </a:r>
            <a:r>
              <a:rPr lang="de-DE" dirty="0" err="1" smtClean="0"/>
              <a:t>picture</a:t>
            </a:r>
            <a:endParaRPr lang="de-CH" dirty="0"/>
          </a:p>
        </p:txBody>
      </p:sp>
      <p:sp>
        <p:nvSpPr>
          <p:cNvPr id="7" name="Titel 1"/>
          <p:cNvSpPr txBox="1">
            <a:spLocks/>
          </p:cNvSpPr>
          <p:nvPr userDrawn="1"/>
        </p:nvSpPr>
        <p:spPr bwMode="auto">
          <a:xfrm>
            <a:off x="323528" y="1628800"/>
            <a:ext cx="8568952" cy="720080"/>
          </a:xfrm>
          <a:prstGeom prst="rect">
            <a:avLst/>
          </a:prstGeom>
          <a:solidFill>
            <a:srgbClr val="A31D23"/>
          </a:solidFill>
          <a:ln w="9525">
            <a:noFill/>
            <a:miter lim="800000"/>
            <a:headEnd/>
            <a:tailEnd/>
          </a:ln>
        </p:spPr>
        <p:txBody>
          <a:bodyPr vert="horz" wrap="square" lIns="360000" tIns="46800" rIns="360000" bIns="4680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</a:t>
            </a:r>
            <a:r>
              <a:rPr kumimoji="0" 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</a:t>
            </a:r>
            <a:r>
              <a:rPr kumimoji="0" 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  <a:endParaRPr kumimoji="0" lang="de-CH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Grafik 7" descr="HEL_SI_Logo_normal_CMYK_u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9"/>
          <a:stretch>
            <a:fillRect/>
          </a:stretch>
        </p:blipFill>
        <p:spPr>
          <a:xfrm>
            <a:off x="0" y="188640"/>
            <a:ext cx="3008251" cy="12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388" y="1728000"/>
            <a:ext cx="8640000" cy="47973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179388" y="908720"/>
            <a:ext cx="8229600" cy="432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elplatzhalter 1"/>
          <p:cNvSpPr>
            <a:spLocks noGrp="1"/>
          </p:cNvSpPr>
          <p:nvPr>
            <p:ph type="title"/>
          </p:nvPr>
        </p:nvSpPr>
        <p:spPr>
          <a:xfrm>
            <a:off x="180000" y="476672"/>
            <a:ext cx="7200000" cy="432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7596188" y="476250"/>
            <a:ext cx="1296000" cy="431800"/>
          </a:xfrm>
        </p:spPr>
        <p:txBody>
          <a:bodyPr>
            <a:noAutofit/>
          </a:bodyPr>
          <a:lstStyle>
            <a:lvl1pPr marL="0" indent="0" algn="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5"/>
          </p:nvPr>
        </p:nvSpPr>
        <p:spPr>
          <a:xfrm>
            <a:off x="457200" y="6634163"/>
            <a:ext cx="2133600" cy="1793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6"/>
          </p:nvPr>
        </p:nvSpPr>
        <p:spPr>
          <a:xfrm>
            <a:off x="3124200" y="6634163"/>
            <a:ext cx="2895600" cy="1793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7"/>
          </p:nvPr>
        </p:nvSpPr>
        <p:spPr>
          <a:xfrm>
            <a:off x="6553200" y="6634163"/>
            <a:ext cx="2133600" cy="1793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18CA1F1E-D3FC-4D79-AC09-981320B7427D}" type="slidenum">
              <a:rPr lang="de-CH"/>
              <a:pPr>
                <a:defRPr/>
              </a:pPr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07733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388" y="1728000"/>
            <a:ext cx="8640000" cy="47973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179388" y="908720"/>
            <a:ext cx="8229600" cy="432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elplatzhalter 1"/>
          <p:cNvSpPr>
            <a:spLocks noGrp="1"/>
          </p:cNvSpPr>
          <p:nvPr>
            <p:ph type="title"/>
          </p:nvPr>
        </p:nvSpPr>
        <p:spPr>
          <a:xfrm>
            <a:off x="180000" y="476672"/>
            <a:ext cx="7200000" cy="432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7596188" y="476250"/>
            <a:ext cx="1296000" cy="431800"/>
          </a:xfrm>
        </p:spPr>
        <p:txBody>
          <a:bodyPr>
            <a:noAutofit/>
          </a:bodyPr>
          <a:lstStyle>
            <a:lvl1pPr marL="0" indent="0" algn="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5"/>
          </p:nvPr>
        </p:nvSpPr>
        <p:spPr>
          <a:xfrm>
            <a:off x="457200" y="6634163"/>
            <a:ext cx="2133600" cy="1793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6"/>
          </p:nvPr>
        </p:nvSpPr>
        <p:spPr>
          <a:xfrm>
            <a:off x="3124200" y="6634163"/>
            <a:ext cx="2895600" cy="1793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7"/>
          </p:nvPr>
        </p:nvSpPr>
        <p:spPr>
          <a:xfrm>
            <a:off x="6553200" y="6634163"/>
            <a:ext cx="2133600" cy="1793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18CA1F1E-D3FC-4D79-AC09-981320B7427D}" type="slidenum">
              <a:rPr lang="de-CH"/>
              <a:pPr>
                <a:defRPr/>
              </a:pPr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45356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388" y="1728000"/>
            <a:ext cx="8640000" cy="47973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179388" y="908720"/>
            <a:ext cx="8229600" cy="432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elplatzhalter 1"/>
          <p:cNvSpPr>
            <a:spLocks noGrp="1"/>
          </p:cNvSpPr>
          <p:nvPr>
            <p:ph type="title"/>
          </p:nvPr>
        </p:nvSpPr>
        <p:spPr>
          <a:xfrm>
            <a:off x="180000" y="476672"/>
            <a:ext cx="7200000" cy="432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7596188" y="476250"/>
            <a:ext cx="1296000" cy="431800"/>
          </a:xfrm>
        </p:spPr>
        <p:txBody>
          <a:bodyPr>
            <a:noAutofit/>
          </a:bodyPr>
          <a:lstStyle>
            <a:lvl1pPr marL="0" indent="0" algn="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5"/>
          </p:nvPr>
        </p:nvSpPr>
        <p:spPr>
          <a:xfrm>
            <a:off x="457200" y="6634163"/>
            <a:ext cx="2133600" cy="1793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6"/>
          </p:nvPr>
        </p:nvSpPr>
        <p:spPr>
          <a:xfrm>
            <a:off x="3124200" y="6634163"/>
            <a:ext cx="2895600" cy="1793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7"/>
          </p:nvPr>
        </p:nvSpPr>
        <p:spPr>
          <a:xfrm>
            <a:off x="6553200" y="6634163"/>
            <a:ext cx="2133600" cy="1793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18CA1F1E-D3FC-4D79-AC09-981320B7427D}" type="slidenum">
              <a:rPr lang="de-CH"/>
              <a:pPr>
                <a:defRPr/>
              </a:pPr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98099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388" y="1728000"/>
            <a:ext cx="8640000" cy="47973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179388" y="908720"/>
            <a:ext cx="8229600" cy="432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elplatzhalter 1"/>
          <p:cNvSpPr>
            <a:spLocks noGrp="1"/>
          </p:cNvSpPr>
          <p:nvPr>
            <p:ph type="title"/>
          </p:nvPr>
        </p:nvSpPr>
        <p:spPr>
          <a:xfrm>
            <a:off x="180000" y="476672"/>
            <a:ext cx="7200000" cy="432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7596188" y="476250"/>
            <a:ext cx="1296000" cy="431800"/>
          </a:xfrm>
        </p:spPr>
        <p:txBody>
          <a:bodyPr>
            <a:noAutofit/>
          </a:bodyPr>
          <a:lstStyle>
            <a:lvl1pPr marL="0" indent="0" algn="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5"/>
          </p:nvPr>
        </p:nvSpPr>
        <p:spPr>
          <a:xfrm>
            <a:off x="457200" y="6634163"/>
            <a:ext cx="2133600" cy="1793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6"/>
          </p:nvPr>
        </p:nvSpPr>
        <p:spPr>
          <a:xfrm>
            <a:off x="3124200" y="6634163"/>
            <a:ext cx="2895600" cy="1793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7"/>
          </p:nvPr>
        </p:nvSpPr>
        <p:spPr>
          <a:xfrm>
            <a:off x="6553200" y="6634163"/>
            <a:ext cx="2133600" cy="1793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18CA1F1E-D3FC-4D79-AC09-981320B7427D}" type="slidenum">
              <a:rPr lang="de-CH"/>
              <a:pPr>
                <a:defRPr/>
              </a:pPr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88804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388" y="1728000"/>
            <a:ext cx="8640000" cy="47973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179388" y="908720"/>
            <a:ext cx="8229600" cy="432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633376"/>
            <a:ext cx="2133600" cy="180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CH"/>
          </a:p>
        </p:txBody>
      </p:sp>
      <p:sp>
        <p:nvSpPr>
          <p:cNvPr id="1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633376"/>
            <a:ext cx="2895600" cy="180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CH"/>
          </a:p>
        </p:txBody>
      </p:sp>
      <p:sp>
        <p:nvSpPr>
          <p:cNvPr id="1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633376"/>
            <a:ext cx="2133600" cy="180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170EAF33-5040-440D-A897-F739B1036B31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9" name="Titelplatzhalter 1"/>
          <p:cNvSpPr>
            <a:spLocks noGrp="1"/>
          </p:cNvSpPr>
          <p:nvPr>
            <p:ph type="title"/>
          </p:nvPr>
        </p:nvSpPr>
        <p:spPr>
          <a:xfrm>
            <a:off x="180000" y="476672"/>
            <a:ext cx="72000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7596188" y="476250"/>
            <a:ext cx="1296000" cy="431800"/>
          </a:xfrm>
        </p:spPr>
        <p:txBody>
          <a:bodyPr>
            <a:noAutofit/>
          </a:bodyPr>
          <a:lstStyle>
            <a:lvl1pPr marL="0" indent="0" algn="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966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388" y="1728000"/>
            <a:ext cx="8640000" cy="47973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179388" y="908720"/>
            <a:ext cx="8229600" cy="432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633376"/>
            <a:ext cx="2133600" cy="180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CH"/>
          </a:p>
        </p:txBody>
      </p:sp>
      <p:sp>
        <p:nvSpPr>
          <p:cNvPr id="1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633376"/>
            <a:ext cx="2895600" cy="180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CH"/>
          </a:p>
        </p:txBody>
      </p:sp>
      <p:sp>
        <p:nvSpPr>
          <p:cNvPr id="1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633376"/>
            <a:ext cx="2133600" cy="180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170EAF33-5040-440D-A897-F739B1036B31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9" name="Titelplatzhalter 1"/>
          <p:cNvSpPr>
            <a:spLocks noGrp="1"/>
          </p:cNvSpPr>
          <p:nvPr>
            <p:ph type="title"/>
          </p:nvPr>
        </p:nvSpPr>
        <p:spPr>
          <a:xfrm>
            <a:off x="180000" y="476672"/>
            <a:ext cx="72000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7596188" y="476250"/>
            <a:ext cx="1296000" cy="431800"/>
          </a:xfrm>
        </p:spPr>
        <p:txBody>
          <a:bodyPr>
            <a:noAutofit/>
          </a:bodyPr>
          <a:lstStyle>
            <a:lvl1pPr marL="0" indent="0" algn="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662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388" y="1728000"/>
            <a:ext cx="8640000" cy="47973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179388" y="908720"/>
            <a:ext cx="8229600" cy="432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633376"/>
            <a:ext cx="2133600" cy="180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CH"/>
          </a:p>
        </p:txBody>
      </p:sp>
      <p:sp>
        <p:nvSpPr>
          <p:cNvPr id="1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633376"/>
            <a:ext cx="2895600" cy="180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CH"/>
          </a:p>
        </p:txBody>
      </p:sp>
      <p:sp>
        <p:nvSpPr>
          <p:cNvPr id="1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633376"/>
            <a:ext cx="2133600" cy="180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170EAF33-5040-440D-A897-F739B1036B31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9" name="Titelplatzhalter 1"/>
          <p:cNvSpPr>
            <a:spLocks noGrp="1"/>
          </p:cNvSpPr>
          <p:nvPr>
            <p:ph type="title"/>
          </p:nvPr>
        </p:nvSpPr>
        <p:spPr>
          <a:xfrm>
            <a:off x="180000" y="476672"/>
            <a:ext cx="72000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7596188" y="476250"/>
            <a:ext cx="1296000" cy="431800"/>
          </a:xfrm>
        </p:spPr>
        <p:txBody>
          <a:bodyPr>
            <a:noAutofit/>
          </a:bodyPr>
          <a:lstStyle>
            <a:lvl1pPr marL="0" indent="0" algn="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200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388" y="1728000"/>
            <a:ext cx="8640000" cy="47973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179388" y="908720"/>
            <a:ext cx="8229600" cy="432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633376"/>
            <a:ext cx="2133600" cy="180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CH"/>
          </a:p>
        </p:txBody>
      </p:sp>
      <p:sp>
        <p:nvSpPr>
          <p:cNvPr id="1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633376"/>
            <a:ext cx="2895600" cy="180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CH"/>
          </a:p>
        </p:txBody>
      </p:sp>
      <p:sp>
        <p:nvSpPr>
          <p:cNvPr id="1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633376"/>
            <a:ext cx="2133600" cy="180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170EAF33-5040-440D-A897-F739B1036B31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9" name="Titelplatzhalter 1"/>
          <p:cNvSpPr>
            <a:spLocks noGrp="1"/>
          </p:cNvSpPr>
          <p:nvPr>
            <p:ph type="title"/>
          </p:nvPr>
        </p:nvSpPr>
        <p:spPr>
          <a:xfrm>
            <a:off x="180000" y="476672"/>
            <a:ext cx="72000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7596188" y="476250"/>
            <a:ext cx="1296000" cy="431800"/>
          </a:xfrm>
        </p:spPr>
        <p:txBody>
          <a:bodyPr>
            <a:noAutofit/>
          </a:bodyPr>
          <a:lstStyle>
            <a:lvl1pPr marL="0" indent="0" algn="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481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388" y="1728000"/>
            <a:ext cx="8640000" cy="47973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179388" y="908720"/>
            <a:ext cx="8229600" cy="432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elplatzhalter 1"/>
          <p:cNvSpPr>
            <a:spLocks noGrp="1"/>
          </p:cNvSpPr>
          <p:nvPr>
            <p:ph type="title"/>
          </p:nvPr>
        </p:nvSpPr>
        <p:spPr>
          <a:xfrm>
            <a:off x="180000" y="476672"/>
            <a:ext cx="7200000" cy="432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7596188" y="476250"/>
            <a:ext cx="1296000" cy="431800"/>
          </a:xfrm>
        </p:spPr>
        <p:txBody>
          <a:bodyPr>
            <a:noAutofit/>
          </a:bodyPr>
          <a:lstStyle>
            <a:lvl1pPr marL="0" indent="0" algn="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5"/>
          </p:nvPr>
        </p:nvSpPr>
        <p:spPr>
          <a:xfrm>
            <a:off x="6553200" y="6634163"/>
            <a:ext cx="2133600" cy="1793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1B406A84-12F7-4ACF-B7B7-B008B09DFD51}" type="slidenum">
              <a:rPr lang="de-CH" altLang="en-US"/>
              <a:pPr/>
              <a:t>‹#›</a:t>
            </a:fld>
            <a:endParaRPr lang="de-CH" altLang="en-US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6"/>
          </p:nvPr>
        </p:nvSpPr>
        <p:spPr>
          <a:xfrm>
            <a:off x="107950" y="6634163"/>
            <a:ext cx="2133600" cy="179387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13.08.2012</a:t>
            </a:r>
            <a:endParaRPr lang="de-CH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7"/>
          </p:nvPr>
        </p:nvSpPr>
        <p:spPr>
          <a:xfrm>
            <a:off x="3124200" y="6634163"/>
            <a:ext cx="2895600" cy="179387"/>
          </a:xfrm>
          <a:prstGeom prst="rect">
            <a:avLst/>
          </a:prstGeom>
        </p:spPr>
        <p:txBody>
          <a:bodyPr/>
          <a:lstStyle>
            <a:lvl1pPr algn="ctr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CH"/>
              <a:t>Interviewer Training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9657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388" y="1728000"/>
            <a:ext cx="8640000" cy="47973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179388" y="908720"/>
            <a:ext cx="8229600" cy="432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elplatzhalter 1"/>
          <p:cNvSpPr>
            <a:spLocks noGrp="1"/>
          </p:cNvSpPr>
          <p:nvPr>
            <p:ph type="title"/>
          </p:nvPr>
        </p:nvSpPr>
        <p:spPr>
          <a:xfrm>
            <a:off x="180000" y="476672"/>
            <a:ext cx="7200000" cy="432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7596188" y="476250"/>
            <a:ext cx="1296000" cy="431800"/>
          </a:xfrm>
        </p:spPr>
        <p:txBody>
          <a:bodyPr>
            <a:noAutofit/>
          </a:bodyPr>
          <a:lstStyle>
            <a:lvl1pPr marL="0" indent="0" algn="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5"/>
          </p:nvPr>
        </p:nvSpPr>
        <p:spPr>
          <a:xfrm>
            <a:off x="6553200" y="6634163"/>
            <a:ext cx="2133600" cy="1793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1B406A84-12F7-4ACF-B7B7-B008B09DFD51}" type="slidenum">
              <a:rPr lang="de-CH" altLang="en-US"/>
              <a:pPr/>
              <a:t>‹#›</a:t>
            </a:fld>
            <a:endParaRPr lang="de-CH" altLang="en-US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6"/>
          </p:nvPr>
        </p:nvSpPr>
        <p:spPr>
          <a:xfrm>
            <a:off x="107950" y="6634163"/>
            <a:ext cx="2133600" cy="179387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13.08.2012</a:t>
            </a:r>
            <a:endParaRPr lang="de-CH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7"/>
          </p:nvPr>
        </p:nvSpPr>
        <p:spPr>
          <a:xfrm>
            <a:off x="3124200" y="6634163"/>
            <a:ext cx="2895600" cy="179387"/>
          </a:xfrm>
          <a:prstGeom prst="rect">
            <a:avLst/>
          </a:prstGeom>
        </p:spPr>
        <p:txBody>
          <a:bodyPr/>
          <a:lstStyle>
            <a:lvl1pPr algn="ctr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CH"/>
              <a:t>Interviewer Training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21289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586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4690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388" y="1728000"/>
            <a:ext cx="8640000" cy="47973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179388" y="908720"/>
            <a:ext cx="8229600" cy="432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elplatzhalter 1"/>
          <p:cNvSpPr>
            <a:spLocks noGrp="1"/>
          </p:cNvSpPr>
          <p:nvPr>
            <p:ph type="title"/>
          </p:nvPr>
        </p:nvSpPr>
        <p:spPr>
          <a:xfrm>
            <a:off x="180000" y="476672"/>
            <a:ext cx="7200000" cy="432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7596188" y="476250"/>
            <a:ext cx="1296000" cy="431800"/>
          </a:xfrm>
        </p:spPr>
        <p:txBody>
          <a:bodyPr>
            <a:noAutofit/>
          </a:bodyPr>
          <a:lstStyle>
            <a:lvl1pPr marL="0" indent="0" algn="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5"/>
          </p:nvPr>
        </p:nvSpPr>
        <p:spPr>
          <a:xfrm>
            <a:off x="457200" y="6634163"/>
            <a:ext cx="2133600" cy="1793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6"/>
          </p:nvPr>
        </p:nvSpPr>
        <p:spPr>
          <a:xfrm>
            <a:off x="3124200" y="6634163"/>
            <a:ext cx="2895600" cy="1793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7"/>
          </p:nvPr>
        </p:nvSpPr>
        <p:spPr>
          <a:xfrm>
            <a:off x="6553200" y="6634163"/>
            <a:ext cx="2133600" cy="1793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18CA1F1E-D3FC-4D79-AC09-981320B7427D}" type="slidenum">
              <a:rPr lang="de-CH"/>
              <a:pPr>
                <a:defRPr/>
              </a:pPr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908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6588000" cy="6413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Title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 hasCustomPrompt="1"/>
          </p:nvPr>
        </p:nvSpPr>
        <p:spPr>
          <a:xfrm>
            <a:off x="3810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de-DE" dirty="0" smtClean="0"/>
              <a:t>Add </a:t>
            </a:r>
            <a:r>
              <a:rPr lang="de-DE" dirty="0" err="1" smtClean="0"/>
              <a:t>text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86300" y="1268413"/>
            <a:ext cx="4152900" cy="528478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dirty="0" smtClean="0"/>
              <a:t>Title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81000" y="1268413"/>
            <a:ext cx="4152900" cy="5284787"/>
          </a:xfrm>
        </p:spPr>
        <p:txBody>
          <a:bodyPr/>
          <a:lstStyle/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6863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dirty="0" smtClean="0"/>
              <a:t>Add </a:t>
            </a:r>
            <a:r>
              <a:rPr lang="de-DE" dirty="0" err="1" smtClean="0"/>
              <a:t>text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dirty="0" smtClean="0"/>
              <a:t>Title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81000" y="1268413"/>
            <a:ext cx="8458200" cy="2565400"/>
          </a:xfrm>
        </p:spPr>
        <p:txBody>
          <a:bodyPr/>
          <a:lstStyle/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3986213"/>
            <a:ext cx="8458200" cy="25669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dirty="0" smtClean="0"/>
              <a:t>Add Text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dirty="0" smtClean="0"/>
              <a:t>Title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 hasCustomPrompt="1"/>
          </p:nvPr>
        </p:nvSpPr>
        <p:spPr>
          <a:xfrm>
            <a:off x="381000" y="1268413"/>
            <a:ext cx="8458200" cy="2565400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dirty="0" smtClean="0"/>
              <a:t>Add Text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81000" y="3986213"/>
            <a:ext cx="8458200" cy="2566987"/>
          </a:xfrm>
        </p:spPr>
        <p:txBody>
          <a:bodyPr/>
          <a:lstStyle/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dirty="0" smtClean="0"/>
              <a:t>Title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 hasCustomPrompt="1"/>
          </p:nvPr>
        </p:nvSpPr>
        <p:spPr>
          <a:xfrm>
            <a:off x="3810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dirty="0" smtClean="0"/>
              <a:t>Add </a:t>
            </a:r>
            <a:r>
              <a:rPr lang="de-DE" dirty="0" err="1" smtClean="0"/>
              <a:t>text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686300" y="1268413"/>
            <a:ext cx="4152900" cy="2565400"/>
          </a:xfrm>
        </p:spPr>
        <p:txBody>
          <a:bodyPr/>
          <a:lstStyle/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</p:nvPr>
        </p:nvSpPr>
        <p:spPr>
          <a:xfrm>
            <a:off x="4686300" y="3986213"/>
            <a:ext cx="4152900" cy="2566987"/>
          </a:xfrm>
        </p:spPr>
        <p:txBody>
          <a:bodyPr/>
          <a:lstStyle/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6588000" cy="6413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Title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381000" y="1268413"/>
            <a:ext cx="4152900" cy="2565400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381000" y="3986213"/>
            <a:ext cx="4152900" cy="25669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 hasCustomPrompt="1"/>
          </p:nvPr>
        </p:nvSpPr>
        <p:spPr>
          <a:xfrm>
            <a:off x="46863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dirty="0" smtClean="0"/>
              <a:t>Add </a:t>
            </a:r>
            <a:r>
              <a:rPr lang="de-DE" dirty="0" err="1" smtClean="0"/>
              <a:t>text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dirty="0" smtClean="0"/>
              <a:t>Title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381000" y="1268413"/>
            <a:ext cx="4152900" cy="2565400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DE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686300" y="1268413"/>
            <a:ext cx="4152900" cy="2565400"/>
          </a:xfrm>
        </p:spPr>
        <p:txBody>
          <a:bodyPr/>
          <a:lstStyle>
            <a:lvl1pPr>
              <a:defRPr baseline="0">
                <a:solidFill>
                  <a:srgbClr val="373737"/>
                </a:solidFill>
              </a:defRPr>
            </a:lvl1pPr>
          </a:lstStyle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DE" dirty="0" smtClean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 hasCustomPrompt="1"/>
          </p:nvPr>
        </p:nvSpPr>
        <p:spPr>
          <a:xfrm>
            <a:off x="381000" y="3986213"/>
            <a:ext cx="8458200" cy="25669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dirty="0" smtClean="0"/>
              <a:t>Add Text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86"/>
          <p:cNvSpPr>
            <a:spLocks noGrp="1" noChangeArrowheads="1"/>
          </p:cNvSpPr>
          <p:nvPr>
            <p:ph type="title"/>
          </p:nvPr>
        </p:nvSpPr>
        <p:spPr bwMode="auto">
          <a:xfrm>
            <a:off x="0" y="457200"/>
            <a:ext cx="6804248" cy="641350"/>
          </a:xfrm>
          <a:prstGeom prst="rect">
            <a:avLst/>
          </a:prstGeom>
          <a:solidFill>
            <a:srgbClr val="A31D23"/>
          </a:solidFill>
          <a:ln w="9525">
            <a:noFill/>
            <a:miter lim="800000"/>
            <a:headEnd/>
            <a:tailEnd/>
          </a:ln>
        </p:spPr>
        <p:txBody>
          <a:bodyPr vert="horz" wrap="square" lIns="360000" tIns="46800" rIns="36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Title</a:t>
            </a:r>
          </a:p>
        </p:txBody>
      </p:sp>
      <p:sp>
        <p:nvSpPr>
          <p:cNvPr id="90121" name="Rectangle 9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68413"/>
            <a:ext cx="8458200" cy="528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err="1" smtClean="0"/>
              <a:t>Add</a:t>
            </a:r>
            <a:r>
              <a:rPr lang="de-CH" dirty="0" smtClean="0"/>
              <a:t> Text</a:t>
            </a:r>
          </a:p>
        </p:txBody>
      </p:sp>
      <p:pic>
        <p:nvPicPr>
          <p:cNvPr id="7" name="Grafik 6" descr="HEL_SI_Logo_normal_CMYK_u.jp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332656"/>
            <a:ext cx="2304256" cy="9535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71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7" r:id="rId19"/>
    <p:sldLayoutId id="2147483691" r:id="rId20"/>
    <p:sldLayoutId id="2147483693" r:id="rId21"/>
    <p:sldLayoutId id="2147483694" r:id="rId22"/>
    <p:sldLayoutId id="2147483696" r:id="rId2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9pPr>
    </p:titleStyle>
    <p:bodyStyle>
      <a:lvl1pPr marL="177800" indent="-1778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373737"/>
          </a:solidFill>
          <a:latin typeface="+mn-lt"/>
          <a:ea typeface="+mn-ea"/>
          <a:cs typeface="+mn-cs"/>
        </a:defRPr>
      </a:lvl1pPr>
      <a:lvl2pPr marL="539750" indent="-18256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373737"/>
          </a:solidFill>
          <a:latin typeface="+mn-lt"/>
          <a:ea typeface="+mn-ea"/>
        </a:defRPr>
      </a:lvl2pPr>
      <a:lvl3pPr marL="89535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rgbClr val="373737"/>
          </a:solidFill>
          <a:latin typeface="+mn-lt"/>
          <a:ea typeface="+mn-ea"/>
        </a:defRPr>
      </a:lvl3pPr>
      <a:lvl4pPr marL="1257300" indent="-18256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373737"/>
          </a:solidFill>
          <a:latin typeface="+mn-lt"/>
          <a:ea typeface="+mn-ea"/>
        </a:defRPr>
      </a:lvl4pPr>
      <a:lvl5pPr marL="16129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rgbClr val="373737"/>
          </a:solidFill>
          <a:latin typeface="+mn-lt"/>
          <a:ea typeface="+mn-ea"/>
        </a:defRPr>
      </a:lvl5pPr>
      <a:lvl6pPr marL="20701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6pPr>
      <a:lvl7pPr marL="25273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7pPr>
      <a:lvl8pPr marL="29845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8pPr>
      <a:lvl9pPr marL="34417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Examples%20BCTs/F-Diagram.doc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Examples%20BCTs/Risk%20info_vulnerability.pdf" TargetMode="External"/><Relationship Id="rId4" Type="http://schemas.openxmlformats.org/officeDocument/2006/relationships/hyperlink" Target="Examples%20BCTs/Information%20intervention_Arsenic%20Bangladesh.pd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Examples%20BCTs/Persuasion_costs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Examples%20BCTs/Cuba%20infrastructur_persuasion_prompt.pptx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Examples%20BCTs/Cuba%20infrastructur_persuasion_prompt.pptx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Examples%20BCTs/Tippy%20Tap.pptx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Examples%20BCTs/3_Maintenance%20planning.doc" TargetMode="External"/><Relationship Id="rId2" Type="http://schemas.openxmlformats.org/officeDocument/2006/relationships/hyperlink" Target="Examples%20BCTs/Coping%20with%20barriers%20to%20collect%20arsenic%20safe%20water_Bangladesh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Examples%20BCTs/Prompt%20contaminated%20well_Bangladesh.pdf" TargetMode="External"/><Relationship Id="rId2" Type="http://schemas.openxmlformats.org/officeDocument/2006/relationships/hyperlink" Target="Examples%20BCTs/Implementation%20intention_Bangladesh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e-CH" dirty="0" err="1" smtClean="0"/>
              <a:t>Behavior</a:t>
            </a:r>
            <a:r>
              <a:rPr lang="de-CH" dirty="0" smtClean="0"/>
              <a:t> </a:t>
            </a:r>
            <a:r>
              <a:rPr lang="de-CH" dirty="0" err="1" smtClean="0"/>
              <a:t>change</a:t>
            </a:r>
            <a:r>
              <a:rPr lang="de-CH" dirty="0" smtClean="0"/>
              <a:t> </a:t>
            </a:r>
            <a:r>
              <a:rPr lang="de-CH" dirty="0" err="1" smtClean="0"/>
              <a:t>workshop</a:t>
            </a:r>
            <a:r>
              <a:rPr lang="de-CH" dirty="0" smtClean="0"/>
              <a:t> – </a:t>
            </a:r>
            <a:r>
              <a:rPr lang="de-CH" dirty="0"/>
              <a:t>S</a:t>
            </a:r>
            <a:r>
              <a:rPr lang="de-CH" dirty="0" smtClean="0"/>
              <a:t>ession 2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 </a:t>
            </a:r>
            <a:endParaRPr lang="de-CH" dirty="0" smtClean="0"/>
          </a:p>
          <a:p>
            <a:r>
              <a:rPr lang="de-CH" dirty="0" smtClean="0"/>
              <a:t>2016</a:t>
            </a:r>
          </a:p>
          <a:p>
            <a:r>
              <a:rPr lang="de-CH" dirty="0" err="1" smtClean="0"/>
              <a:t>Based</a:t>
            </a:r>
            <a:r>
              <a:rPr lang="de-CH" dirty="0" smtClean="0"/>
              <a:t> on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Eawag</a:t>
            </a:r>
            <a:r>
              <a:rPr lang="de-CH" dirty="0" smtClean="0"/>
              <a:t> </a:t>
            </a:r>
            <a:r>
              <a:rPr lang="de-CH" dirty="0" err="1" smtClean="0"/>
              <a:t>presentation</a:t>
            </a:r>
            <a:endParaRPr lang="de-CH" dirty="0" smtClean="0"/>
          </a:p>
          <a:p>
            <a:endParaRPr lang="de-CH" dirty="0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27" b="112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949359"/>
              </p:ext>
            </p:extLst>
          </p:nvPr>
        </p:nvGraphicFramePr>
        <p:xfrm>
          <a:off x="755576" y="2060848"/>
          <a:ext cx="6854929" cy="4373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6738"/>
                <a:gridCol w="5298191"/>
              </a:tblGrid>
              <a:tr h="19860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Social </a:t>
                      </a:r>
                      <a:endParaRPr lang="en-GB" sz="1800" dirty="0" smtClean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context</a:t>
                      </a:r>
                      <a:endParaRPr lang="en-GB" sz="1800" dirty="0">
                        <a:effectLst/>
                      </a:endParaRPr>
                    </a:p>
                    <a:p>
                      <a:pPr marL="215900" indent="-21590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Culture and social relations, e.g. taboos, rites, or norms.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Laws and policies, e.g. prohibition of open defecation, water rights, school budget for hygiene supplies, curriculum on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WaSH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behavior. 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Economic conditions, e.g.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household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or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community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wealth.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Product and service accessibility, e.g. price of soap, water, or infrastructural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facilities;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availability of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soap;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reliability of water services.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Information environment, e.g. health information shared in the health center or in schools.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189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Physical </a:t>
                      </a:r>
                      <a:endParaRPr lang="en-GB" sz="1800" dirty="0" smtClean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context</a:t>
                      </a:r>
                      <a:endParaRPr lang="en-GB" sz="18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Natural environment, e.g. climate, seasons, water occurrence or soil condition.</a:t>
                      </a:r>
                      <a:endParaRPr lang="en-GB" sz="14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Built environment, e.g. well, latrine, handwashing station.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756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Personal context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Socio-demographic factors, e.g. age, sex, and education.</a:t>
                      </a:r>
                      <a:endParaRPr lang="en-GB" sz="14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Physical and mental health of the person.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3850" y="1338506"/>
            <a:ext cx="8013452" cy="43338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fr-FR" altLang="fr-FR" sz="1600" dirty="0" err="1" smtClean="0"/>
              <a:t>Collect</a:t>
            </a:r>
            <a:r>
              <a:rPr lang="fr-FR" altLang="fr-FR" sz="1600" dirty="0" smtClean="0"/>
              <a:t> information via qualitative interviews, group discussions or observation</a:t>
            </a:r>
          </a:p>
        </p:txBody>
      </p:sp>
      <p:sp>
        <p:nvSpPr>
          <p:cNvPr id="70661" name="Title 5"/>
          <p:cNvSpPr>
            <a:spLocks noGrp="1"/>
          </p:cNvSpPr>
          <p:nvPr>
            <p:ph type="title"/>
          </p:nvPr>
        </p:nvSpPr>
        <p:spPr>
          <a:xfrm>
            <a:off x="0" y="457200"/>
            <a:ext cx="6624860" cy="640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FR" dirty="0" err="1" smtClean="0"/>
              <a:t>Contextual</a:t>
            </a:r>
            <a:r>
              <a:rPr lang="fr-FR" dirty="0" smtClean="0"/>
              <a:t> </a:t>
            </a:r>
            <a:r>
              <a:rPr lang="fr-FR" dirty="0" err="1" smtClean="0"/>
              <a:t>factors</a:t>
            </a:r>
            <a:endParaRPr lang="fr-FR" dirty="0" smtClean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tabLst>
                <a:tab pos="2159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tabLst>
                <a:tab pos="2159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2159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2159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2159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457200" algn="l"/>
              </a:tabLst>
            </a:pPr>
            <a:endParaRPr kumimoji="0" lang="de-CH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8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323528" y="2276872"/>
            <a:ext cx="8496622" cy="4465117"/>
          </a:xfrm>
        </p:spPr>
        <p:txBody>
          <a:bodyPr/>
          <a:lstStyle/>
          <a:p>
            <a:pPr eaLnBrk="1" hangingPunct="1"/>
            <a:r>
              <a:rPr lang="fr-FR" altLang="fr-FR" sz="2000" b="1" dirty="0" smtClean="0"/>
              <a:t>But: </a:t>
            </a:r>
            <a:r>
              <a:rPr lang="fr-FR" altLang="fr-FR" sz="2000" dirty="0" smtClean="0"/>
              <a:t>Know-how about the conditions and the </a:t>
            </a:r>
            <a:r>
              <a:rPr lang="fr-FR" altLang="fr-FR" sz="2000" dirty="0" err="1" smtClean="0"/>
              <a:t>factors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facilitating</a:t>
            </a:r>
            <a:r>
              <a:rPr lang="fr-FR" altLang="fr-FR" sz="2000" dirty="0" smtClean="0"/>
              <a:t> or </a:t>
            </a:r>
            <a:r>
              <a:rPr lang="fr-FR" altLang="fr-FR" sz="2000" dirty="0" err="1" smtClean="0"/>
              <a:t>hindering</a:t>
            </a:r>
            <a:r>
              <a:rPr lang="fr-FR" altLang="fr-FR" sz="2000" dirty="0" smtClean="0"/>
              <a:t> the </a:t>
            </a:r>
            <a:r>
              <a:rPr lang="fr-FR" altLang="fr-FR" sz="2000" dirty="0" err="1" smtClean="0"/>
              <a:t>behavior</a:t>
            </a:r>
            <a:endParaRPr lang="fr-FR" altLang="fr-FR" sz="2000" dirty="0" smtClean="0"/>
          </a:p>
          <a:p>
            <a:pPr eaLnBrk="1" hangingPunct="1"/>
            <a:endParaRPr lang="fr-FR" altLang="fr-FR" sz="2000" dirty="0" smtClean="0"/>
          </a:p>
          <a:p>
            <a:pPr eaLnBrk="1" hangingPunct="1"/>
            <a:r>
              <a:rPr lang="fr-FR" altLang="fr-FR" sz="2000" b="1" dirty="0" err="1" smtClean="0"/>
              <a:t>Task</a:t>
            </a:r>
            <a:r>
              <a:rPr lang="fr-FR" altLang="fr-FR" sz="2000" b="1" dirty="0" smtClean="0"/>
              <a:t> and </a:t>
            </a:r>
            <a:r>
              <a:rPr lang="fr-FR" altLang="fr-FR" sz="2000" b="1" dirty="0" err="1" smtClean="0"/>
              <a:t>process</a:t>
            </a:r>
            <a:r>
              <a:rPr lang="fr-FR" altLang="fr-FR" sz="2000" b="1" dirty="0" smtClean="0"/>
              <a:t>: </a:t>
            </a:r>
          </a:p>
          <a:p>
            <a:pPr lvl="1" eaLnBrk="1" hangingPunct="1"/>
            <a:r>
              <a:rPr lang="fr-FR" altLang="fr-FR" sz="2000" dirty="0" err="1" smtClean="0"/>
              <a:t>Work</a:t>
            </a:r>
            <a:r>
              <a:rPr lang="fr-FR" altLang="fr-FR" sz="2000" dirty="0" smtClean="0"/>
              <a:t> in groups of 4-6 </a:t>
            </a:r>
            <a:r>
              <a:rPr lang="fr-FR" altLang="fr-FR" sz="2000" dirty="0" err="1" smtClean="0"/>
              <a:t>persons</a:t>
            </a:r>
            <a:r>
              <a:rPr lang="fr-FR" altLang="fr-FR" sz="2000" dirty="0" smtClean="0"/>
              <a:t> for 30 minutes </a:t>
            </a:r>
          </a:p>
          <a:p>
            <a:pPr lvl="1" eaLnBrk="1" hangingPunct="1"/>
            <a:r>
              <a:rPr lang="fr-FR" altLang="fr-FR" sz="2000" dirty="0" err="1" smtClean="0"/>
              <a:t>Collect</a:t>
            </a:r>
            <a:r>
              <a:rPr lang="fr-FR" altLang="fr-FR" sz="2000" dirty="0" smtClean="0"/>
              <a:t> the </a:t>
            </a:r>
            <a:r>
              <a:rPr lang="fr-FR" altLang="fr-FR" sz="2000" dirty="0" err="1" smtClean="0"/>
              <a:t>contextual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factors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facilitating</a:t>
            </a:r>
            <a:r>
              <a:rPr lang="fr-FR" altLang="fr-FR" sz="2000" dirty="0" smtClean="0"/>
              <a:t> and </a:t>
            </a:r>
            <a:r>
              <a:rPr lang="fr-FR" altLang="fr-FR" sz="2000" dirty="0" err="1" smtClean="0"/>
              <a:t>hindering</a:t>
            </a:r>
            <a:r>
              <a:rPr lang="fr-FR" altLang="fr-FR" sz="2000" dirty="0" smtClean="0"/>
              <a:t> the </a:t>
            </a:r>
            <a:r>
              <a:rPr lang="fr-FR" altLang="fr-FR" sz="2000" dirty="0" err="1" smtClean="0"/>
              <a:t>chosen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behavior</a:t>
            </a:r>
            <a:endParaRPr lang="fr-FR" altLang="fr-FR" sz="2000" dirty="0" smtClean="0"/>
          </a:p>
          <a:p>
            <a:pPr lvl="1" eaLnBrk="1" hangingPunct="1"/>
            <a:r>
              <a:rPr lang="fr-FR" altLang="fr-FR" sz="2000" dirty="0" err="1" smtClean="0"/>
              <a:t>Identify</a:t>
            </a:r>
            <a:r>
              <a:rPr lang="fr-FR" altLang="fr-FR" sz="2000" dirty="0" smtClean="0"/>
              <a:t> information gaps. </a:t>
            </a:r>
            <a:r>
              <a:rPr lang="fr-FR" altLang="fr-FR" sz="2000" dirty="0" err="1" smtClean="0"/>
              <a:t>What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kind</a:t>
            </a:r>
            <a:r>
              <a:rPr lang="fr-FR" altLang="fr-FR" sz="2000" dirty="0" smtClean="0"/>
              <a:t> of extra information do </a:t>
            </a:r>
            <a:r>
              <a:rPr lang="fr-FR" altLang="fr-FR" sz="2000" dirty="0" err="1" smtClean="0"/>
              <a:t>we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need</a:t>
            </a:r>
            <a:r>
              <a:rPr lang="fr-FR" altLang="fr-FR" sz="2000" dirty="0" smtClean="0"/>
              <a:t> and how </a:t>
            </a:r>
            <a:r>
              <a:rPr lang="fr-FR" altLang="fr-FR" sz="2000" dirty="0" err="1" smtClean="0"/>
              <a:t>can</a:t>
            </a:r>
            <a:r>
              <a:rPr lang="fr-FR" altLang="fr-FR" sz="2000" dirty="0" smtClean="0"/>
              <a:t> I </a:t>
            </a:r>
            <a:r>
              <a:rPr lang="fr-FR" altLang="fr-FR" sz="2000" dirty="0" err="1" smtClean="0"/>
              <a:t>get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it</a:t>
            </a:r>
            <a:r>
              <a:rPr lang="fr-FR" altLang="fr-FR" sz="2000" dirty="0" smtClean="0"/>
              <a:t> (interviews, group discussion, observation)?</a:t>
            </a:r>
          </a:p>
          <a:p>
            <a:pPr lvl="1" eaLnBrk="1" hangingPunct="1"/>
            <a:r>
              <a:rPr lang="fr-FR" altLang="fr-FR" sz="2000" dirty="0" err="1" smtClean="0"/>
              <a:t>Present</a:t>
            </a:r>
            <a:r>
              <a:rPr lang="fr-FR" altLang="fr-FR" sz="2000" dirty="0" smtClean="0"/>
              <a:t> the </a:t>
            </a:r>
            <a:r>
              <a:rPr lang="fr-FR" altLang="fr-FR" sz="2000" dirty="0" err="1" smtClean="0"/>
              <a:t>results</a:t>
            </a:r>
            <a:r>
              <a:rPr lang="fr-FR" altLang="fr-FR" sz="2000" dirty="0" smtClean="0"/>
              <a:t> </a:t>
            </a:r>
          </a:p>
        </p:txBody>
      </p:sp>
      <p:sp>
        <p:nvSpPr>
          <p:cNvPr id="5325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3528" y="1267420"/>
            <a:ext cx="6624736" cy="649412"/>
          </a:xfrm>
        </p:spPr>
        <p:txBody>
          <a:bodyPr>
            <a:noAutofit/>
          </a:bodyPr>
          <a:lstStyle/>
          <a:p>
            <a:pPr eaLnBrk="1" hangingPunct="1"/>
            <a:r>
              <a:rPr lang="fr-FR" altLang="fr-FR" b="1" dirty="0" err="1" smtClean="0"/>
              <a:t>Collect</a:t>
            </a:r>
            <a:r>
              <a:rPr lang="fr-FR" altLang="fr-FR" b="1" dirty="0" smtClean="0"/>
              <a:t> information about </a:t>
            </a:r>
            <a:r>
              <a:rPr lang="fr-FR" altLang="fr-FR" b="1" dirty="0" err="1" smtClean="0"/>
              <a:t>facilitating</a:t>
            </a:r>
            <a:r>
              <a:rPr lang="fr-FR" altLang="fr-FR" b="1" dirty="0" smtClean="0"/>
              <a:t> and </a:t>
            </a:r>
            <a:r>
              <a:rPr lang="fr-FR" altLang="fr-FR" b="1" dirty="0" err="1" smtClean="0"/>
              <a:t>hindering</a:t>
            </a:r>
            <a:r>
              <a:rPr lang="fr-FR" altLang="fr-FR" b="1" dirty="0" smtClean="0"/>
              <a:t> </a:t>
            </a:r>
            <a:r>
              <a:rPr lang="fr-FR" altLang="fr-FR" b="1" dirty="0" err="1" smtClean="0"/>
              <a:t>contextual</a:t>
            </a:r>
            <a:r>
              <a:rPr lang="fr-FR" altLang="fr-FR" b="1" dirty="0" smtClean="0"/>
              <a:t> </a:t>
            </a:r>
            <a:r>
              <a:rPr lang="fr-FR" altLang="fr-FR" b="1" dirty="0" err="1" smtClean="0"/>
              <a:t>factors</a:t>
            </a:r>
            <a:endParaRPr lang="fr-FR" altLang="fr-FR" b="1" dirty="0" smtClean="0"/>
          </a:p>
        </p:txBody>
      </p:sp>
      <p:sp>
        <p:nvSpPr>
          <p:cNvPr id="74756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6624860" cy="640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dirty="0" err="1" smtClean="0"/>
              <a:t>Task</a:t>
            </a:r>
            <a:r>
              <a:rPr lang="fr-FR" dirty="0" smtClean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0680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8496622" cy="4391769"/>
          </a:xfrm>
        </p:spPr>
        <p:txBody>
          <a:bodyPr/>
          <a:lstStyle/>
          <a:p>
            <a:pPr eaLnBrk="1" hangingPunct="1"/>
            <a:r>
              <a:rPr lang="fr-FR" altLang="fr-FR" sz="2000" b="1" dirty="0" smtClean="0"/>
              <a:t>But: </a:t>
            </a:r>
            <a:r>
              <a:rPr lang="fr-FR" altLang="fr-FR" sz="2000" dirty="0" smtClean="0"/>
              <a:t>Know-how about the </a:t>
            </a:r>
            <a:r>
              <a:rPr lang="fr-FR" altLang="fr-FR" sz="2000" dirty="0" err="1" smtClean="0"/>
              <a:t>interlinkages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between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environmental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contextual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factors</a:t>
            </a:r>
            <a:r>
              <a:rPr lang="fr-FR" altLang="fr-FR" sz="2000" dirty="0" smtClean="0"/>
              <a:t> and </a:t>
            </a:r>
            <a:r>
              <a:rPr lang="fr-FR" altLang="fr-FR" sz="2000" dirty="0" err="1" smtClean="0"/>
              <a:t>behavioral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factors</a:t>
            </a:r>
            <a:endParaRPr lang="fr-FR" altLang="fr-FR" sz="2000" dirty="0" smtClean="0"/>
          </a:p>
          <a:p>
            <a:pPr eaLnBrk="1" hangingPunct="1"/>
            <a:endParaRPr lang="fr-FR" altLang="fr-FR" sz="2000" b="1" dirty="0"/>
          </a:p>
          <a:p>
            <a:pPr eaLnBrk="1" hangingPunct="1"/>
            <a:r>
              <a:rPr lang="fr-FR" altLang="fr-FR" sz="2000" b="1" dirty="0" err="1" smtClean="0"/>
              <a:t>Task</a:t>
            </a:r>
            <a:r>
              <a:rPr lang="fr-FR" altLang="fr-FR" sz="2000" b="1" dirty="0" smtClean="0"/>
              <a:t> and </a:t>
            </a:r>
            <a:r>
              <a:rPr lang="fr-FR" altLang="fr-FR" sz="2000" b="1" dirty="0" err="1" smtClean="0"/>
              <a:t>process</a:t>
            </a:r>
            <a:r>
              <a:rPr lang="fr-FR" altLang="fr-FR" sz="2000" b="1" dirty="0" smtClean="0"/>
              <a:t>: </a:t>
            </a:r>
          </a:p>
          <a:p>
            <a:pPr lvl="1"/>
            <a:r>
              <a:rPr lang="fr-FR" altLang="fr-FR" sz="2000" dirty="0" err="1"/>
              <a:t>Work</a:t>
            </a:r>
            <a:r>
              <a:rPr lang="fr-FR" altLang="fr-FR" sz="2000" dirty="0"/>
              <a:t> in </a:t>
            </a:r>
            <a:r>
              <a:rPr lang="fr-FR" altLang="fr-FR" sz="2000" dirty="0" smtClean="0"/>
              <a:t>groups </a:t>
            </a:r>
            <a:r>
              <a:rPr lang="fr-FR" altLang="fr-FR" sz="2000" dirty="0"/>
              <a:t>of 4-6 </a:t>
            </a:r>
            <a:r>
              <a:rPr lang="fr-FR" altLang="fr-FR" sz="2000" dirty="0" err="1"/>
              <a:t>persons</a:t>
            </a:r>
            <a:r>
              <a:rPr lang="fr-FR" altLang="fr-FR" sz="2000" dirty="0"/>
              <a:t> </a:t>
            </a:r>
            <a:r>
              <a:rPr lang="fr-FR" altLang="fr-FR" sz="2000" dirty="0" smtClean="0"/>
              <a:t>for </a:t>
            </a:r>
            <a:r>
              <a:rPr lang="fr-FR" altLang="fr-FR" sz="2000" dirty="0"/>
              <a:t>30 minutes </a:t>
            </a:r>
          </a:p>
          <a:p>
            <a:pPr lvl="1"/>
            <a:r>
              <a:rPr lang="fr-FR" altLang="fr-FR" sz="2000" dirty="0" err="1" smtClean="0"/>
              <a:t>Classify</a:t>
            </a:r>
            <a:r>
              <a:rPr lang="fr-FR" altLang="fr-FR" sz="2000" dirty="0" smtClean="0"/>
              <a:t> the </a:t>
            </a:r>
            <a:r>
              <a:rPr lang="fr-FR" altLang="fr-FR" sz="2000" dirty="0" err="1" smtClean="0"/>
              <a:t>contextual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factorsfacilitating</a:t>
            </a:r>
            <a:r>
              <a:rPr lang="fr-FR" altLang="fr-FR" sz="2000" dirty="0" smtClean="0"/>
              <a:t> </a:t>
            </a:r>
            <a:r>
              <a:rPr lang="fr-FR" altLang="fr-FR" sz="2000" dirty="0"/>
              <a:t>and </a:t>
            </a:r>
            <a:r>
              <a:rPr lang="fr-FR" altLang="fr-FR" sz="2000" dirty="0" err="1"/>
              <a:t>hindering</a:t>
            </a:r>
            <a:r>
              <a:rPr lang="fr-FR" altLang="fr-FR" sz="2000" dirty="0"/>
              <a:t> the </a:t>
            </a:r>
            <a:r>
              <a:rPr lang="fr-FR" altLang="fr-FR" sz="2000" dirty="0" err="1"/>
              <a:t>chosen</a:t>
            </a:r>
            <a:r>
              <a:rPr lang="fr-FR" altLang="fr-FR" sz="2000" dirty="0"/>
              <a:t> </a:t>
            </a:r>
            <a:r>
              <a:rPr lang="fr-FR" altLang="fr-FR" sz="2000" dirty="0" err="1" smtClean="0"/>
              <a:t>behavior</a:t>
            </a:r>
            <a:r>
              <a:rPr lang="fr-FR" altLang="fr-FR" sz="2000" dirty="0" smtClean="0"/>
              <a:t> in the RANAS model (</a:t>
            </a:r>
            <a:r>
              <a:rPr lang="fr-FR" altLang="fr-FR" sz="2000" dirty="0" err="1" smtClean="0"/>
              <a:t>see</a:t>
            </a:r>
            <a:r>
              <a:rPr lang="fr-FR" altLang="fr-FR" sz="2000" dirty="0" smtClean="0"/>
              <a:t> table in the </a:t>
            </a:r>
            <a:r>
              <a:rPr lang="fr-FR" altLang="fr-FR" sz="2000" dirty="0" err="1" smtClean="0"/>
              <a:t>next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slide</a:t>
            </a:r>
            <a:r>
              <a:rPr lang="fr-FR" altLang="fr-FR" sz="2000" dirty="0" smtClean="0"/>
              <a:t>).</a:t>
            </a:r>
            <a:endParaRPr lang="fr-FR" altLang="fr-FR" sz="2000" dirty="0"/>
          </a:p>
          <a:p>
            <a:pPr lvl="1"/>
            <a:r>
              <a:rPr lang="fr-FR" altLang="fr-FR" sz="2000" dirty="0" err="1" smtClean="0"/>
              <a:t>Present</a:t>
            </a:r>
            <a:r>
              <a:rPr lang="fr-FR" altLang="fr-FR" sz="2000" dirty="0" smtClean="0"/>
              <a:t> </a:t>
            </a:r>
            <a:r>
              <a:rPr lang="fr-FR" altLang="fr-FR" sz="2000" dirty="0"/>
              <a:t>the </a:t>
            </a:r>
            <a:r>
              <a:rPr lang="fr-FR" altLang="fr-FR" sz="2000" dirty="0" err="1" smtClean="0"/>
              <a:t>results</a:t>
            </a:r>
            <a:r>
              <a:rPr lang="fr-FR" altLang="fr-FR" sz="2000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3528" y="1238189"/>
            <a:ext cx="7056784" cy="72142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err="1" smtClean="0"/>
              <a:t>Classify</a:t>
            </a:r>
            <a:r>
              <a:rPr lang="fr-FR" b="1" dirty="0" smtClean="0"/>
              <a:t> the </a:t>
            </a:r>
            <a:r>
              <a:rPr lang="fr-FR" b="1" dirty="0" err="1" smtClean="0"/>
              <a:t>favoring</a:t>
            </a:r>
            <a:r>
              <a:rPr lang="fr-FR" b="1" dirty="0" smtClean="0"/>
              <a:t> and </a:t>
            </a:r>
            <a:r>
              <a:rPr lang="fr-FR" b="1" dirty="0" err="1" smtClean="0"/>
              <a:t>hindering</a:t>
            </a:r>
            <a:r>
              <a:rPr lang="fr-FR" b="1" dirty="0" smtClean="0"/>
              <a:t> </a:t>
            </a:r>
            <a:r>
              <a:rPr lang="fr-FR" b="1" dirty="0" err="1" smtClean="0"/>
              <a:t>contextual</a:t>
            </a:r>
            <a:r>
              <a:rPr lang="fr-FR" b="1" dirty="0" smtClean="0"/>
              <a:t> factor </a:t>
            </a:r>
            <a:r>
              <a:rPr lang="fr-FR" b="1" dirty="0" err="1" smtClean="0"/>
              <a:t>according</a:t>
            </a:r>
            <a:r>
              <a:rPr lang="fr-FR" b="1" dirty="0" smtClean="0"/>
              <a:t> to the RANAS model</a:t>
            </a:r>
            <a:endParaRPr lang="fr-FR" b="1" dirty="0"/>
          </a:p>
        </p:txBody>
      </p:sp>
      <p:sp>
        <p:nvSpPr>
          <p:cNvPr id="76804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6624860" cy="640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CH" dirty="0" err="1" smtClean="0"/>
              <a:t>Task</a:t>
            </a:r>
            <a:r>
              <a:rPr lang="fr-CH" dirty="0" smtClean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55905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Task 3</a:t>
            </a:r>
            <a:endParaRPr lang="en-GB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427537"/>
              </p:ext>
            </p:extLst>
          </p:nvPr>
        </p:nvGraphicFramePr>
        <p:xfrm>
          <a:off x="323850" y="1341438"/>
          <a:ext cx="7560840" cy="4680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476164"/>
                <a:gridCol w="1890210"/>
                <a:gridCol w="1890210"/>
              </a:tblGrid>
              <a:tr h="694635">
                <a:tc>
                  <a:txBody>
                    <a:bodyPr/>
                    <a:lstStyle/>
                    <a:p>
                      <a:r>
                        <a:rPr lang="de-CH" dirty="0" smtClean="0"/>
                        <a:t>Ranas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factors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Contextual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factor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Contextual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factor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+/-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Influence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  <a:tr h="402448">
                <a:tc gridSpan="4">
                  <a:txBody>
                    <a:bodyPr/>
                    <a:lstStyle/>
                    <a:p>
                      <a:r>
                        <a:rPr lang="de-CH" dirty="0" err="1" smtClean="0"/>
                        <a:t>Risk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factor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94635"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Health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knowledge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2448"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Vulnerability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4635"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Severity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Cholera </a:t>
                      </a:r>
                      <a:r>
                        <a:rPr lang="de-CH" dirty="0" err="1" smtClean="0"/>
                        <a:t>epidemic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Physical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+ </a:t>
                      </a:r>
                      <a:r>
                        <a:rPr lang="de-CH" dirty="0" err="1" smtClean="0"/>
                        <a:t>people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are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more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aware</a:t>
                      </a:r>
                      <a:r>
                        <a:rPr lang="de-CH" baseline="0" dirty="0" smtClean="0"/>
                        <a:t> 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2448">
                <a:tc gridSpan="4">
                  <a:txBody>
                    <a:bodyPr/>
                    <a:lstStyle/>
                    <a:p>
                      <a:r>
                        <a:rPr lang="de-CH" dirty="0" smtClean="0"/>
                        <a:t>Attitude </a:t>
                      </a:r>
                      <a:r>
                        <a:rPr lang="de-CH" dirty="0" err="1" smtClean="0"/>
                        <a:t>factors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94635"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Beliefs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about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cost</a:t>
                      </a:r>
                      <a:r>
                        <a:rPr lang="de-CH" dirty="0" smtClean="0"/>
                        <a:t>/</a:t>
                      </a:r>
                      <a:r>
                        <a:rPr lang="de-CH" dirty="0" err="1" smtClean="0"/>
                        <a:t>benefit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4635">
                <a:tc>
                  <a:txBody>
                    <a:bodyPr/>
                    <a:lstStyle/>
                    <a:p>
                      <a:r>
                        <a:rPr lang="de-CH" dirty="0" smtClean="0"/>
                        <a:t>Feelings/</a:t>
                      </a:r>
                      <a:r>
                        <a:rPr lang="de-CH" dirty="0" err="1" smtClean="0"/>
                        <a:t>emotions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52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591734"/>
              </p:ext>
            </p:extLst>
          </p:nvPr>
        </p:nvGraphicFramePr>
        <p:xfrm>
          <a:off x="336982" y="1353518"/>
          <a:ext cx="7705228" cy="3600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280"/>
                <a:gridCol w="5672948"/>
              </a:tblGrid>
              <a:tr h="600067"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Behavior</a:t>
                      </a:r>
                      <a:endParaRPr lang="en-US" sz="1800" noProof="0" dirty="0"/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Description</a:t>
                      </a:r>
                      <a:endParaRPr lang="en-US" sz="1800" noProof="0" dirty="0"/>
                    </a:p>
                  </a:txBody>
                  <a:tcPr marL="91436" marR="91436" marT="45723" marB="45723"/>
                </a:tc>
              </a:tr>
              <a:tr h="600067"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Behavior</a:t>
                      </a: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Perform waste</a:t>
                      </a:r>
                      <a:r>
                        <a:rPr lang="en-US" sz="1800" baseline="0" noProof="0" dirty="0" smtClean="0"/>
                        <a:t> separation</a:t>
                      </a:r>
                      <a:endParaRPr lang="en-US" sz="1800" noProof="0" dirty="0"/>
                    </a:p>
                  </a:txBody>
                  <a:tcPr marL="91436" marR="91436" marT="45723" marB="45723"/>
                </a:tc>
              </a:tr>
              <a:tr h="600067"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Intention </a:t>
                      </a: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Readiness to do waste separation</a:t>
                      </a:r>
                      <a:endParaRPr lang="en-US" sz="1800" noProof="0" dirty="0"/>
                    </a:p>
                  </a:txBody>
                  <a:tcPr marL="91436" marR="91436" marT="45723" marB="45723"/>
                </a:tc>
              </a:tr>
              <a:tr h="600067"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Habit</a:t>
                      </a: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Automatic performance of waste separation</a:t>
                      </a:r>
                      <a:endParaRPr lang="en-US" sz="1800" noProof="0" dirty="0"/>
                    </a:p>
                  </a:txBody>
                  <a:tcPr marL="91436" marR="91436" marT="45723" marB="45723"/>
                </a:tc>
              </a:tr>
              <a:tr h="600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/>
                        <a:t>Use</a:t>
                      </a:r>
                      <a:endParaRPr lang="en-US" sz="1800" noProof="0" dirty="0"/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Usage of waste separation containers</a:t>
                      </a:r>
                      <a:endParaRPr lang="en-US" sz="1800" noProof="0" dirty="0"/>
                    </a:p>
                  </a:txBody>
                  <a:tcPr marL="91436" marR="91436" marT="45723" marB="45723"/>
                </a:tc>
              </a:tr>
              <a:tr h="600067"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Compliance</a:t>
                      </a: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More than 90% of the waste is separated</a:t>
                      </a:r>
                      <a:endParaRPr lang="en-US" sz="1800" noProof="0" dirty="0"/>
                    </a:p>
                  </a:txBody>
                  <a:tcPr marL="91436" marR="91436" marT="45723" marB="45723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Some</a:t>
            </a:r>
            <a:r>
              <a:rPr lang="de-CH" dirty="0" smtClean="0"/>
              <a:t> </a:t>
            </a:r>
            <a:r>
              <a:rPr lang="de-CH" dirty="0" err="1" smtClean="0"/>
              <a:t>definitions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7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altLang="en-US" dirty="0" err="1" smtClean="0"/>
              <a:t>Phase</a:t>
            </a:r>
            <a:r>
              <a:rPr lang="es-BO" altLang="en-US" dirty="0" smtClean="0"/>
              <a:t> 2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19115" y="1340768"/>
            <a:ext cx="347092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800" b="1" dirty="0" smtClean="0"/>
              <a:t>Phase</a:t>
            </a:r>
            <a:endParaRPr lang="en-GB" sz="1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9115" y="1989187"/>
            <a:ext cx="347092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400" b="1" dirty="0" smtClean="0"/>
              <a:t>1. </a:t>
            </a:r>
            <a:r>
              <a:rPr lang="es-BO" sz="1400" b="1" dirty="0" err="1" smtClean="0"/>
              <a:t>Identify</a:t>
            </a:r>
            <a:r>
              <a:rPr lang="es-BO" altLang="en-US" sz="1400" b="1" dirty="0" smtClean="0"/>
              <a:t> </a:t>
            </a:r>
            <a:r>
              <a:rPr lang="es-BO" altLang="en-US" sz="1400" b="1" dirty="0" err="1"/>
              <a:t>potential</a:t>
            </a:r>
            <a:r>
              <a:rPr lang="es-BO" altLang="en-US" sz="1400" b="1" dirty="0"/>
              <a:t> </a:t>
            </a:r>
            <a:r>
              <a:rPr lang="es-BO" altLang="en-US" sz="1400" b="1" dirty="0" err="1"/>
              <a:t>behavioral</a:t>
            </a:r>
            <a:r>
              <a:rPr lang="es-BO" altLang="en-US" sz="1400" b="1" dirty="0"/>
              <a:t> </a:t>
            </a:r>
            <a:r>
              <a:rPr lang="es-BO" altLang="en-US" sz="1400" b="1" dirty="0" err="1" smtClean="0"/>
              <a:t>factors</a:t>
            </a:r>
            <a:endParaRPr lang="es-BO" alt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3850" y="2997299"/>
            <a:ext cx="346618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400" b="1" dirty="0" smtClean="0"/>
              <a:t>2. </a:t>
            </a:r>
            <a:r>
              <a:rPr lang="de-CH" sz="1400" b="1" dirty="0" err="1" smtClean="0"/>
              <a:t>Measure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and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define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behavioral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factors</a:t>
            </a:r>
            <a:endParaRPr lang="es-BO" altLang="en-US" sz="1400" b="1" dirty="0"/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2044192" y="2349227"/>
            <a:ext cx="0" cy="517153"/>
          </a:xfrm>
          <a:prstGeom prst="straightConnector1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539552" y="3933056"/>
            <a:ext cx="7272808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altLang="en-US" b="1" dirty="0"/>
              <a:t>2. </a:t>
            </a:r>
            <a:r>
              <a:rPr lang="de-CH" b="1" dirty="0" err="1"/>
              <a:t>Measure</a:t>
            </a:r>
            <a:r>
              <a:rPr lang="de-CH" b="1" dirty="0"/>
              <a:t> </a:t>
            </a:r>
            <a:r>
              <a:rPr lang="de-CH" b="1" dirty="0" err="1"/>
              <a:t>and</a:t>
            </a:r>
            <a:r>
              <a:rPr lang="de-CH" b="1" dirty="0"/>
              <a:t> </a:t>
            </a:r>
            <a:r>
              <a:rPr lang="de-CH" b="1" dirty="0" err="1"/>
              <a:t>define</a:t>
            </a:r>
            <a:r>
              <a:rPr lang="de-CH" b="1" dirty="0"/>
              <a:t> </a:t>
            </a:r>
            <a:r>
              <a:rPr lang="de-CH" b="1" dirty="0" err="1"/>
              <a:t>behavioral</a:t>
            </a:r>
            <a:r>
              <a:rPr lang="de-CH" b="1" dirty="0"/>
              <a:t> </a:t>
            </a:r>
            <a:r>
              <a:rPr lang="de-CH" b="1" dirty="0" err="1" smtClean="0"/>
              <a:t>factors</a:t>
            </a:r>
            <a:endParaRPr lang="es-BO" altLang="en-US" b="1" dirty="0"/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Develop </a:t>
            </a:r>
            <a:r>
              <a:rPr lang="en-GB" dirty="0" smtClean="0"/>
              <a:t>a questionnaire </a:t>
            </a:r>
            <a:r>
              <a:rPr lang="en-GB" dirty="0"/>
              <a:t>to measure </a:t>
            </a:r>
            <a:r>
              <a:rPr lang="en-GB" dirty="0" err="1" smtClean="0"/>
              <a:t>behavioral</a:t>
            </a:r>
            <a:r>
              <a:rPr lang="en-GB" dirty="0" smtClean="0"/>
              <a:t> factors and </a:t>
            </a:r>
            <a:r>
              <a:rPr lang="en-GB" dirty="0" err="1" smtClean="0"/>
              <a:t>behaviors</a:t>
            </a:r>
            <a:r>
              <a:rPr lang="en-GB" dirty="0"/>
              <a:t>, and conduct </a:t>
            </a:r>
            <a:r>
              <a:rPr lang="en-GB" dirty="0" smtClean="0"/>
              <a:t>observations.</a:t>
            </a:r>
            <a:endParaRPr lang="en-GB" dirty="0"/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Conduct a representative baseline </a:t>
            </a:r>
            <a:r>
              <a:rPr lang="en-GB" dirty="0" smtClean="0"/>
              <a:t>survey.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s-BO" altLang="en-US" dirty="0"/>
          </a:p>
        </p:txBody>
      </p:sp>
    </p:spTree>
    <p:extLst>
      <p:ext uri="{BB962C8B-B14F-4D97-AF65-F5344CB8AC3E}">
        <p14:creationId xmlns:p14="http://schemas.microsoft.com/office/powerpoint/2010/main" val="261747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Next </a:t>
            </a:r>
            <a:r>
              <a:rPr lang="de-CH" dirty="0" err="1" smtClean="0"/>
              <a:t>step</a:t>
            </a:r>
            <a:r>
              <a:rPr lang="de-CH" dirty="0" smtClean="0"/>
              <a:t> - </a:t>
            </a:r>
            <a:r>
              <a:rPr lang="de-CH" dirty="0" err="1" smtClean="0"/>
              <a:t>Measure</a:t>
            </a:r>
            <a:r>
              <a:rPr lang="de-CH" dirty="0" smtClean="0"/>
              <a:t> </a:t>
            </a:r>
            <a:r>
              <a:rPr lang="de-CH" dirty="0" err="1" smtClean="0"/>
              <a:t>behavioral</a:t>
            </a:r>
            <a:r>
              <a:rPr lang="de-CH" dirty="0" smtClean="0"/>
              <a:t> </a:t>
            </a:r>
            <a:r>
              <a:rPr lang="de-CH" dirty="0" err="1" smtClean="0"/>
              <a:t>factors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/>
            <a:r>
              <a:rPr lang="en-US" altLang="en-US" sz="2400" dirty="0" smtClean="0"/>
              <a:t> </a:t>
            </a:r>
            <a:endParaRPr lang="de-CH" altLang="en-US" sz="2400" dirty="0" smtClean="0"/>
          </a:p>
          <a:p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3779912" y="1415711"/>
            <a:ext cx="4152900" cy="5284787"/>
          </a:xfrm>
        </p:spPr>
        <p:txBody>
          <a:bodyPr/>
          <a:lstStyle/>
          <a:p>
            <a:r>
              <a:rPr lang="en-US" altLang="en-US" dirty="0"/>
              <a:t>2. Measure behavioral </a:t>
            </a:r>
            <a:r>
              <a:rPr lang="en-US" altLang="en-US" dirty="0" smtClean="0"/>
              <a:t>factors</a:t>
            </a:r>
            <a:endParaRPr lang="en-US" altLang="en-US" dirty="0"/>
          </a:p>
          <a:p>
            <a:endParaRPr lang="de-CH" altLang="en-US" dirty="0"/>
          </a:p>
          <a:p>
            <a:pPr>
              <a:buFont typeface="Arial" panose="020B0604020202020204" pitchFamily="34" charset="0"/>
              <a:buAutoNum type="alphaLcPeriod"/>
            </a:pPr>
            <a:r>
              <a:rPr lang="en-US" altLang="en-US" b="1" dirty="0">
                <a:solidFill>
                  <a:schemeClr val="tx1"/>
                </a:solidFill>
              </a:rPr>
              <a:t>Develop </a:t>
            </a:r>
            <a:r>
              <a:rPr lang="en-US" altLang="en-US" b="1" dirty="0" smtClean="0">
                <a:solidFill>
                  <a:schemeClr val="tx1"/>
                </a:solidFill>
              </a:rPr>
              <a:t>a questionnaire </a:t>
            </a:r>
            <a:r>
              <a:rPr lang="en-US" altLang="en-US" b="1" dirty="0">
                <a:solidFill>
                  <a:schemeClr val="tx1"/>
                </a:solidFill>
              </a:rPr>
              <a:t>to measure behavioral </a:t>
            </a:r>
            <a:r>
              <a:rPr lang="en-US" altLang="en-US" b="1" dirty="0" smtClean="0">
                <a:solidFill>
                  <a:schemeClr val="tx1"/>
                </a:solidFill>
              </a:rPr>
              <a:t>factors and </a:t>
            </a:r>
            <a:r>
              <a:rPr lang="en-US" altLang="en-US" b="1" dirty="0">
                <a:solidFill>
                  <a:schemeClr val="tx1"/>
                </a:solidFill>
              </a:rPr>
              <a:t>behaviors, and conduct observations</a:t>
            </a:r>
          </a:p>
          <a:p>
            <a:pPr>
              <a:buFont typeface="Arial" panose="020B0604020202020204" pitchFamily="34" charset="0"/>
              <a:buAutoNum type="alphaLcPeriod"/>
            </a:pPr>
            <a:r>
              <a:rPr lang="en-US" altLang="en-US" b="1" dirty="0">
                <a:solidFill>
                  <a:schemeClr val="tx1"/>
                </a:solidFill>
              </a:rPr>
              <a:t>Conduct a representative baseline </a:t>
            </a:r>
            <a:r>
              <a:rPr lang="en-US" altLang="en-US" b="1" dirty="0" smtClean="0">
                <a:solidFill>
                  <a:schemeClr val="tx1"/>
                </a:solidFill>
              </a:rPr>
              <a:t>survey</a:t>
            </a:r>
          </a:p>
          <a:p>
            <a:pPr marL="0" indent="0"/>
            <a:endParaRPr lang="en-US" altLang="en-US" b="1" dirty="0">
              <a:solidFill>
                <a:srgbClr val="C00000"/>
              </a:solidFill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altLang="fr-FR" sz="1800" dirty="0" smtClean="0">
                <a:sym typeface="Wingdings" pitchFamily="2" charset="2"/>
              </a:rPr>
              <a:t>Face-to-face interviews </a:t>
            </a:r>
            <a:endParaRPr lang="fr-FR" altLang="fr-FR" sz="1800" dirty="0">
              <a:sym typeface="Wingdings" pitchFamily="2" charset="2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altLang="fr-FR" sz="1800" dirty="0" err="1" smtClean="0">
                <a:sym typeface="Wingdings" pitchFamily="2" charset="2"/>
              </a:rPr>
              <a:t>Based</a:t>
            </a:r>
            <a:r>
              <a:rPr lang="fr-FR" altLang="fr-FR" sz="1800" dirty="0" smtClean="0">
                <a:sym typeface="Wingdings" pitchFamily="2" charset="2"/>
              </a:rPr>
              <a:t> on </a:t>
            </a:r>
            <a:r>
              <a:rPr lang="fr-FR" altLang="fr-FR" sz="1800" dirty="0" err="1" smtClean="0">
                <a:sym typeface="Wingdings" pitchFamily="2" charset="2"/>
              </a:rPr>
              <a:t>standardized</a:t>
            </a:r>
            <a:r>
              <a:rPr lang="fr-FR" altLang="fr-FR" sz="1800" dirty="0" smtClean="0">
                <a:sym typeface="Wingdings" pitchFamily="2" charset="2"/>
              </a:rPr>
              <a:t> questionnaire</a:t>
            </a:r>
            <a:endParaRPr lang="fr-FR" altLang="fr-FR" sz="1800" dirty="0">
              <a:sym typeface="Wingdings" pitchFamily="2" charset="2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CH" altLang="fr-FR" sz="1800" dirty="0" smtClean="0">
                <a:sym typeface="Wingdings" pitchFamily="2" charset="2"/>
              </a:rPr>
              <a:t>Aim is to collect detailed information about:</a:t>
            </a:r>
            <a:endParaRPr lang="fr-CH" altLang="fr-FR" sz="1800" dirty="0"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r>
              <a:rPr lang="fr-CH" altLang="fr-FR" sz="1800" dirty="0" smtClean="0">
                <a:sym typeface="Wingdings" pitchFamily="2" charset="2"/>
              </a:rPr>
              <a:t>The </a:t>
            </a:r>
            <a:r>
              <a:rPr lang="fr-CH" altLang="fr-FR" sz="1800" dirty="0" err="1" smtClean="0">
                <a:sym typeface="Wingdings" pitchFamily="2" charset="2"/>
              </a:rPr>
              <a:t>behavior</a:t>
            </a:r>
            <a:endParaRPr lang="fr-CH" altLang="fr-FR" sz="1800" dirty="0"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r>
              <a:rPr lang="fr-CH" altLang="fr-FR" sz="1800" dirty="0" err="1" smtClean="0">
                <a:sym typeface="Wingdings" pitchFamily="2" charset="2"/>
              </a:rPr>
              <a:t>Behavioral</a:t>
            </a:r>
            <a:r>
              <a:rPr lang="fr-CH" altLang="fr-FR" sz="1800" dirty="0" smtClean="0">
                <a:sym typeface="Wingdings" pitchFamily="2" charset="2"/>
              </a:rPr>
              <a:t> </a:t>
            </a:r>
            <a:r>
              <a:rPr lang="fr-CH" altLang="fr-FR" sz="1800" dirty="0" err="1" smtClean="0">
                <a:sym typeface="Wingdings" pitchFamily="2" charset="2"/>
              </a:rPr>
              <a:t>factors</a:t>
            </a:r>
            <a:endParaRPr lang="fr-FR" altLang="fr-FR" sz="1800" dirty="0">
              <a:sym typeface="Wingdings" pitchFamily="2" charset="2"/>
            </a:endParaRPr>
          </a:p>
          <a:p>
            <a:pPr marL="0" indent="0"/>
            <a:endParaRPr lang="en-US" altLang="en-US" b="1" dirty="0">
              <a:solidFill>
                <a:srgbClr val="C00000"/>
              </a:solidFill>
            </a:endParaRPr>
          </a:p>
          <a:p>
            <a:endParaRPr lang="en-GB" dirty="0"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42" t="7428" r="12013"/>
          <a:stretch>
            <a:fillRect/>
          </a:stretch>
        </p:blipFill>
        <p:spPr bwMode="auto">
          <a:xfrm>
            <a:off x="335740" y="1341438"/>
            <a:ext cx="3186113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contzena\Pictures\2012-02-23 Ethiopia_February 2012\Ethiopia_February 2012 0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35" t="16422" r="6448" b="4395"/>
          <a:stretch>
            <a:fillRect/>
          </a:stretch>
        </p:blipFill>
        <p:spPr bwMode="auto">
          <a:xfrm>
            <a:off x="350414" y="4436026"/>
            <a:ext cx="3160826" cy="226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57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CH" altLang="de-DE" dirty="0" err="1" smtClean="0"/>
              <a:t>Types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of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questions</a:t>
            </a:r>
            <a:r>
              <a:rPr lang="de-CH" altLang="de-DE" dirty="0" smtClean="0"/>
              <a:t>: open </a:t>
            </a:r>
            <a:r>
              <a:rPr lang="de-CH" altLang="de-DE" dirty="0" err="1" smtClean="0"/>
              <a:t>questions</a:t>
            </a:r>
            <a:endParaRPr lang="de-CH" altLang="de-DE" dirty="0" smtClean="0"/>
          </a:p>
        </p:txBody>
      </p:sp>
      <p:sp>
        <p:nvSpPr>
          <p:cNvPr id="8196" name="Inhaltsplatzhalter 2"/>
          <p:cNvSpPr>
            <a:spLocks/>
          </p:cNvSpPr>
          <p:nvPr/>
        </p:nvSpPr>
        <p:spPr bwMode="auto">
          <a:xfrm>
            <a:off x="214313" y="1728788"/>
            <a:ext cx="8605837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zh-CN" sz="2500" b="0" dirty="0">
                <a:ea typeface="宋体" panose="02010600030101010101" pitchFamily="2" charset="-122"/>
              </a:rPr>
              <a:t>Can you tell me what causes </a:t>
            </a:r>
            <a:r>
              <a:rPr lang="en-US" altLang="zh-CN" sz="2500" b="0" dirty="0" smtClean="0">
                <a:ea typeface="宋体" panose="02010600030101010101" pitchFamily="2" charset="-122"/>
              </a:rPr>
              <a:t>diarrhea? </a:t>
            </a:r>
            <a:r>
              <a:rPr lang="en-US" altLang="zh-CN" sz="2500" b="0" dirty="0">
                <a:ea typeface="宋体" panose="02010600030101010101" pitchFamily="2" charset="-122"/>
              </a:rPr>
              <a:t>………………………………………</a:t>
            </a:r>
          </a:p>
          <a:p>
            <a:pPr>
              <a:spcBef>
                <a:spcPct val="30000"/>
              </a:spcBef>
            </a:pPr>
            <a:endParaRPr lang="en-US" altLang="zh-CN" sz="1800" b="0" dirty="0">
              <a:ea typeface="宋体" panose="02010600030101010101" pitchFamily="2" charset="-122"/>
            </a:endParaRPr>
          </a:p>
          <a:p>
            <a:pPr>
              <a:spcBef>
                <a:spcPct val="30000"/>
              </a:spcBef>
              <a:buFont typeface="Wingdings" panose="05000000000000000000" pitchFamily="2" charset="2"/>
              <a:buChar char="à"/>
            </a:pPr>
            <a:r>
              <a:rPr lang="de-CH" altLang="zh-CN" sz="2500" b="0" i="1" dirty="0" err="1" smtClean="0">
                <a:ea typeface="宋体" panose="02010600030101010101" pitchFamily="2" charset="-122"/>
              </a:rPr>
              <a:t>Ask</a:t>
            </a:r>
            <a:r>
              <a:rPr lang="de-CH" altLang="zh-CN" sz="2500" b="0" i="1" dirty="0" smtClean="0">
                <a:ea typeface="宋体" panose="02010600030101010101" pitchFamily="2" charset="-122"/>
              </a:rPr>
              <a:t> open-</a:t>
            </a:r>
            <a:r>
              <a:rPr lang="de-CH" altLang="zh-CN" sz="2500" b="0" i="1" dirty="0" err="1" smtClean="0">
                <a:ea typeface="宋体" panose="02010600030101010101" pitchFamily="2" charset="-122"/>
              </a:rPr>
              <a:t>ended</a:t>
            </a:r>
            <a:r>
              <a:rPr lang="de-CH" altLang="zh-CN" sz="2500" b="0" i="1" dirty="0" smtClean="0">
                <a:ea typeface="宋体" panose="02010600030101010101" pitchFamily="2" charset="-122"/>
              </a:rPr>
              <a:t> </a:t>
            </a:r>
            <a:r>
              <a:rPr lang="de-CH" altLang="zh-CN" sz="2500" b="0" i="1" dirty="0" err="1" smtClean="0">
                <a:ea typeface="宋体" panose="02010600030101010101" pitchFamily="2" charset="-122"/>
              </a:rPr>
              <a:t>question</a:t>
            </a:r>
            <a:endParaRPr lang="de-CH" altLang="zh-CN" sz="2500" b="0" i="1" dirty="0" smtClean="0">
              <a:ea typeface="宋体" panose="02010600030101010101" pitchFamily="2" charset="-122"/>
            </a:endParaRPr>
          </a:p>
          <a:p>
            <a:pPr>
              <a:spcBef>
                <a:spcPct val="30000"/>
              </a:spcBef>
              <a:buFont typeface="Wingdings" panose="05000000000000000000" pitchFamily="2" charset="2"/>
              <a:buChar char="à"/>
            </a:pPr>
            <a:r>
              <a:rPr lang="de-CH" altLang="zh-CN" sz="2500" b="0" i="1" dirty="0" smtClean="0">
                <a:ea typeface="宋体" panose="02010600030101010101" pitchFamily="2" charset="-122"/>
              </a:rPr>
              <a:t>Write down </a:t>
            </a:r>
            <a:r>
              <a:rPr lang="de-CH" altLang="zh-CN" sz="2500" b="0" i="1" dirty="0" err="1" smtClean="0">
                <a:ea typeface="宋体" panose="02010600030101010101" pitchFamily="2" charset="-122"/>
              </a:rPr>
              <a:t>respondent’s</a:t>
            </a:r>
            <a:r>
              <a:rPr lang="de-CH" altLang="zh-CN" sz="2500" b="0" i="1" dirty="0" smtClean="0">
                <a:ea typeface="宋体" panose="02010600030101010101" pitchFamily="2" charset="-122"/>
              </a:rPr>
              <a:t> </a:t>
            </a:r>
            <a:r>
              <a:rPr lang="de-CH" altLang="zh-CN" sz="2500" b="0" i="1" dirty="0" err="1" smtClean="0">
                <a:ea typeface="宋体" panose="02010600030101010101" pitchFamily="2" charset="-122"/>
              </a:rPr>
              <a:t>answer</a:t>
            </a:r>
            <a:endParaRPr lang="de-CH" altLang="zh-CN" sz="2500" b="0" i="1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04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de-CH" altLang="de-DE" dirty="0" smtClean="0"/>
              <a:t>Open </a:t>
            </a:r>
            <a:r>
              <a:rPr lang="de-CH" altLang="de-DE" dirty="0" err="1" smtClean="0"/>
              <a:t>questions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with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given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answer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categories</a:t>
            </a:r>
            <a:r>
              <a:rPr lang="de-CH" altLang="de-DE" dirty="0" smtClean="0"/>
              <a:t> (multiple </a:t>
            </a:r>
            <a:r>
              <a:rPr lang="de-CH" altLang="de-DE" dirty="0" err="1" smtClean="0"/>
              <a:t>response</a:t>
            </a:r>
            <a:r>
              <a:rPr lang="de-CH" altLang="de-DE" dirty="0" smtClean="0"/>
              <a:t>)</a:t>
            </a:r>
            <a:endParaRPr lang="de-CH" altLang="de-DE" dirty="0" smtClean="0">
              <a:solidFill>
                <a:srgbClr val="FFC000"/>
              </a:solidFill>
            </a:endParaRPr>
          </a:p>
        </p:txBody>
      </p:sp>
      <p:sp>
        <p:nvSpPr>
          <p:cNvPr id="9219" name="Inhaltsplatzhalter 2"/>
          <p:cNvSpPr>
            <a:spLocks/>
          </p:cNvSpPr>
          <p:nvPr/>
        </p:nvSpPr>
        <p:spPr bwMode="auto">
          <a:xfrm>
            <a:off x="307181" y="1801813"/>
            <a:ext cx="8605837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0" dirty="0">
                <a:ea typeface="宋体" panose="02010600030101010101" pitchFamily="2" charset="-122"/>
              </a:rPr>
              <a:t>In general, why do you wash your hands with </a:t>
            </a:r>
            <a:r>
              <a:rPr lang="en-US" altLang="zh-CN" sz="1800" b="0" i="1" u="sng" dirty="0">
                <a:ea typeface="宋体" panose="02010600030101010101" pitchFamily="2" charset="-122"/>
              </a:rPr>
              <a:t>soap/ash/sand </a:t>
            </a:r>
            <a:r>
              <a:rPr lang="en-US" altLang="zh-CN" sz="1800" b="0" dirty="0">
                <a:ea typeface="宋体" panose="02010600030101010101" pitchFamily="2" charset="-122"/>
              </a:rPr>
              <a:t>and water?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 sz="1800" b="0" dirty="0"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0" dirty="0">
                <a:ea typeface="宋体" panose="02010600030101010101" pitchFamily="2" charset="-122"/>
              </a:rPr>
              <a:t>□ Against bacteria   </a:t>
            </a:r>
            <a:r>
              <a:rPr lang="en-US" altLang="zh-CN" sz="1800" b="0" dirty="0" smtClean="0">
                <a:ea typeface="宋体" panose="02010600030101010101" pitchFamily="2" charset="-122"/>
              </a:rPr>
              <a:t>	□ </a:t>
            </a:r>
            <a:r>
              <a:rPr lang="en-US" altLang="zh-CN" sz="1800" b="0" dirty="0">
                <a:ea typeface="宋体" panose="02010600030101010101" pitchFamily="2" charset="-122"/>
              </a:rPr>
              <a:t>Against diarrhea     </a:t>
            </a:r>
            <a:r>
              <a:rPr lang="en-US" altLang="zh-CN" sz="1800" b="0" dirty="0" smtClean="0">
                <a:ea typeface="宋体" panose="02010600030101010101" pitchFamily="2" charset="-122"/>
              </a:rPr>
              <a:t>	□ </a:t>
            </a:r>
            <a:r>
              <a:rPr lang="en-US" altLang="zh-CN" sz="1800" b="0" dirty="0">
                <a:ea typeface="宋体" panose="02010600030101010101" pitchFamily="2" charset="-122"/>
              </a:rPr>
              <a:t>To protect our children/baby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0" dirty="0">
                <a:ea typeface="宋体" panose="02010600030101010101" pitchFamily="2" charset="-122"/>
              </a:rPr>
              <a:t>□ Against dirt/smell   </a:t>
            </a:r>
            <a:r>
              <a:rPr lang="en-US" altLang="zh-CN" sz="1800" b="0" dirty="0" smtClean="0">
                <a:ea typeface="宋体" panose="02010600030101010101" pitchFamily="2" charset="-122"/>
              </a:rPr>
              <a:t>	□ Compliance/obligation	□ </a:t>
            </a:r>
            <a:r>
              <a:rPr lang="en-US" altLang="zh-CN" sz="1800" b="0" dirty="0">
                <a:ea typeface="宋体" panose="02010600030101010101" pitchFamily="2" charset="-122"/>
              </a:rPr>
              <a:t>Against sickness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0" dirty="0">
                <a:ea typeface="宋体" panose="02010600030101010101" pitchFamily="2" charset="-122"/>
              </a:rPr>
              <a:t>□ To protect health    </a:t>
            </a:r>
            <a:r>
              <a:rPr lang="en-US" altLang="zh-CN" sz="1800" b="0" dirty="0" smtClean="0">
                <a:ea typeface="宋体" panose="02010600030101010101" pitchFamily="2" charset="-122"/>
              </a:rPr>
              <a:t>	□ </a:t>
            </a:r>
            <a:r>
              <a:rPr lang="en-US" altLang="zh-CN" sz="1800" b="0" dirty="0">
                <a:ea typeface="宋体" panose="02010600030101010101" pitchFamily="2" charset="-122"/>
              </a:rPr>
              <a:t>Because of </a:t>
            </a:r>
            <a:r>
              <a:rPr lang="en-US" altLang="zh-CN" sz="1800" b="0" dirty="0" smtClean="0">
                <a:ea typeface="宋体" panose="02010600030101010101" pitchFamily="2" charset="-122"/>
              </a:rPr>
              <a:t>hygiene     	□ </a:t>
            </a:r>
            <a:r>
              <a:rPr lang="en-US" altLang="zh-CN" sz="1800" b="0" dirty="0">
                <a:ea typeface="宋体" panose="02010600030101010101" pitchFamily="2" charset="-122"/>
              </a:rPr>
              <a:t>Group behavior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0" dirty="0">
                <a:ea typeface="宋体" panose="02010600030101010101" pitchFamily="2" charset="-122"/>
              </a:rPr>
              <a:t>□ Habit     </a:t>
            </a:r>
            <a:r>
              <a:rPr lang="en-US" altLang="zh-CN" sz="1800" b="0" dirty="0" smtClean="0">
                <a:ea typeface="宋体" panose="02010600030101010101" pitchFamily="2" charset="-122"/>
              </a:rPr>
              <a:t>		□ </a:t>
            </a:r>
            <a:r>
              <a:rPr lang="en-US" altLang="zh-CN" sz="1800" b="0" dirty="0">
                <a:ea typeface="宋体" panose="02010600030101010101" pitchFamily="2" charset="-122"/>
              </a:rPr>
              <a:t>Don’t know     </a:t>
            </a:r>
            <a:r>
              <a:rPr lang="en-US" altLang="zh-CN" sz="1800" b="0" dirty="0" smtClean="0">
                <a:ea typeface="宋体" panose="02010600030101010101" pitchFamily="2" charset="-122"/>
              </a:rPr>
              <a:t>		□ </a:t>
            </a:r>
            <a:r>
              <a:rPr lang="en-US" altLang="zh-CN" sz="1800" b="0" dirty="0">
                <a:ea typeface="宋体" panose="02010600030101010101" pitchFamily="2" charset="-122"/>
              </a:rPr>
              <a:t>Other </a:t>
            </a:r>
            <a:r>
              <a:rPr lang="en-US" altLang="zh-CN" sz="1800" b="0" dirty="0" smtClean="0">
                <a:ea typeface="宋体" panose="02010600030101010101" pitchFamily="2" charset="-122"/>
              </a:rPr>
              <a:t>……………….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 sz="1800" dirty="0"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CN" sz="2500" b="0" dirty="0" smtClean="0">
              <a:ea typeface="宋体" panose="02010600030101010101" pitchFamily="2" charset="-122"/>
            </a:endParaRPr>
          </a:p>
          <a:p>
            <a:pPr>
              <a:spcBef>
                <a:spcPct val="30000"/>
              </a:spcBef>
              <a:buFont typeface="Wingdings" panose="05000000000000000000" pitchFamily="2" charset="2"/>
              <a:buChar char="à"/>
            </a:pPr>
            <a:r>
              <a:rPr lang="de-CH" altLang="zh-CN" sz="2500" i="1" dirty="0" err="1">
                <a:ea typeface="宋体" panose="02010600030101010101" pitchFamily="2" charset="-122"/>
              </a:rPr>
              <a:t>Ask</a:t>
            </a:r>
            <a:r>
              <a:rPr lang="de-CH" altLang="zh-CN" sz="2500" i="1" dirty="0">
                <a:ea typeface="宋体" panose="02010600030101010101" pitchFamily="2" charset="-122"/>
              </a:rPr>
              <a:t> </a:t>
            </a:r>
            <a:r>
              <a:rPr lang="de-CH" altLang="zh-CN" sz="2500" i="1" dirty="0" smtClean="0">
                <a:ea typeface="宋体" panose="02010600030101010101" pitchFamily="2" charset="-122"/>
              </a:rPr>
              <a:t>open-</a:t>
            </a:r>
            <a:r>
              <a:rPr lang="de-CH" altLang="zh-CN" sz="2500" i="1" dirty="0" err="1" smtClean="0">
                <a:ea typeface="宋体" panose="02010600030101010101" pitchFamily="2" charset="-122"/>
              </a:rPr>
              <a:t>ended</a:t>
            </a:r>
            <a:r>
              <a:rPr lang="de-CH" altLang="zh-CN" sz="2500" i="1" dirty="0" smtClean="0">
                <a:ea typeface="宋体" panose="02010600030101010101" pitchFamily="2" charset="-122"/>
              </a:rPr>
              <a:t> </a:t>
            </a:r>
            <a:r>
              <a:rPr lang="de-CH" altLang="zh-CN" sz="2500" i="1" dirty="0" err="1" smtClean="0">
                <a:ea typeface="宋体" panose="02010600030101010101" pitchFamily="2" charset="-122"/>
              </a:rPr>
              <a:t>question</a:t>
            </a:r>
            <a:endParaRPr lang="de-CH" altLang="zh-CN" sz="2500" i="1" dirty="0">
              <a:ea typeface="宋体" panose="02010600030101010101" pitchFamily="2" charset="-122"/>
            </a:endParaRPr>
          </a:p>
          <a:p>
            <a:pPr>
              <a:spcBef>
                <a:spcPct val="30000"/>
              </a:spcBef>
              <a:buFont typeface="Wingdings" panose="05000000000000000000" pitchFamily="2" charset="2"/>
              <a:buChar char="à"/>
            </a:pPr>
            <a:r>
              <a:rPr lang="de-CH" altLang="zh-CN" sz="2500" i="1" dirty="0" err="1" smtClean="0">
                <a:ea typeface="宋体" panose="02010600030101010101" pitchFamily="2" charset="-122"/>
              </a:rPr>
              <a:t>Based</a:t>
            </a:r>
            <a:r>
              <a:rPr lang="de-CH" altLang="zh-CN" sz="2500" i="1" dirty="0" smtClean="0">
                <a:ea typeface="宋体" panose="02010600030101010101" pitchFamily="2" charset="-122"/>
              </a:rPr>
              <a:t> on </a:t>
            </a:r>
            <a:r>
              <a:rPr lang="de-CH" altLang="zh-CN" sz="2500" i="1" dirty="0" err="1" smtClean="0">
                <a:ea typeface="宋体" panose="02010600030101010101" pitchFamily="2" charset="-122"/>
              </a:rPr>
              <a:t>the</a:t>
            </a:r>
            <a:r>
              <a:rPr lang="de-CH" altLang="zh-CN" sz="2500" i="1" dirty="0" smtClean="0">
                <a:ea typeface="宋体" panose="02010600030101010101" pitchFamily="2" charset="-122"/>
              </a:rPr>
              <a:t> </a:t>
            </a:r>
            <a:r>
              <a:rPr lang="de-CH" altLang="zh-CN" sz="2500" i="1" dirty="0" err="1" smtClean="0">
                <a:ea typeface="宋体" panose="02010600030101010101" pitchFamily="2" charset="-122"/>
              </a:rPr>
              <a:t>answer</a:t>
            </a:r>
            <a:r>
              <a:rPr lang="de-CH" altLang="zh-CN" sz="2500" i="1" dirty="0" smtClean="0">
                <a:ea typeface="宋体" panose="02010600030101010101" pitchFamily="2" charset="-122"/>
              </a:rPr>
              <a:t>, </a:t>
            </a:r>
            <a:r>
              <a:rPr lang="de-CH" altLang="zh-CN" sz="2500" i="1" dirty="0" err="1" smtClean="0">
                <a:ea typeface="宋体" panose="02010600030101010101" pitchFamily="2" charset="-122"/>
              </a:rPr>
              <a:t>the</a:t>
            </a:r>
            <a:r>
              <a:rPr lang="de-CH" altLang="zh-CN" sz="2500" i="1" dirty="0" smtClean="0">
                <a:ea typeface="宋体" panose="02010600030101010101" pitchFamily="2" charset="-122"/>
              </a:rPr>
              <a:t> </a:t>
            </a:r>
            <a:r>
              <a:rPr lang="de-CH" altLang="zh-CN" sz="2500" i="1" dirty="0" err="1" smtClean="0">
                <a:ea typeface="宋体" panose="02010600030101010101" pitchFamily="2" charset="-122"/>
              </a:rPr>
              <a:t>interviewer</a:t>
            </a:r>
            <a:r>
              <a:rPr lang="de-CH" altLang="zh-CN" sz="2500" i="1" dirty="0" smtClean="0">
                <a:ea typeface="宋体" panose="02010600030101010101" pitchFamily="2" charset="-122"/>
              </a:rPr>
              <a:t> </a:t>
            </a:r>
            <a:r>
              <a:rPr lang="de-CH" altLang="zh-CN" sz="2500" i="1" dirty="0" err="1" smtClean="0">
                <a:ea typeface="宋体" panose="02010600030101010101" pitchFamily="2" charset="-122"/>
              </a:rPr>
              <a:t>selects</a:t>
            </a:r>
            <a:r>
              <a:rPr lang="de-CH" altLang="zh-CN" sz="2500" i="1" dirty="0" smtClean="0">
                <a:ea typeface="宋体" panose="02010600030101010101" pitchFamily="2" charset="-122"/>
              </a:rPr>
              <a:t> </a:t>
            </a:r>
            <a:r>
              <a:rPr lang="de-CH" altLang="zh-CN" sz="2500" i="1" dirty="0" err="1" smtClean="0">
                <a:ea typeface="宋体" panose="02010600030101010101" pitchFamily="2" charset="-122"/>
              </a:rPr>
              <a:t>the</a:t>
            </a:r>
            <a:r>
              <a:rPr lang="de-CH" altLang="zh-CN" sz="2500" i="1" dirty="0" smtClean="0">
                <a:ea typeface="宋体" panose="02010600030101010101" pitchFamily="2" charset="-122"/>
              </a:rPr>
              <a:t> </a:t>
            </a:r>
            <a:r>
              <a:rPr lang="de-CH" altLang="zh-CN" sz="2500" i="1" dirty="0" err="1" smtClean="0">
                <a:ea typeface="宋体" panose="02010600030101010101" pitchFamily="2" charset="-122"/>
              </a:rPr>
              <a:t>corresponding</a:t>
            </a:r>
            <a:r>
              <a:rPr lang="de-CH" altLang="zh-CN" sz="2500" i="1" dirty="0" smtClean="0">
                <a:ea typeface="宋体" panose="02010600030101010101" pitchFamily="2" charset="-122"/>
              </a:rPr>
              <a:t> </a:t>
            </a:r>
            <a:r>
              <a:rPr lang="de-CH" altLang="zh-CN" sz="2500" i="1" dirty="0" err="1" smtClean="0">
                <a:ea typeface="宋体" panose="02010600030101010101" pitchFamily="2" charset="-122"/>
              </a:rPr>
              <a:t>answer</a:t>
            </a:r>
            <a:r>
              <a:rPr lang="de-CH" altLang="zh-CN" sz="2500" i="1" dirty="0" smtClean="0">
                <a:ea typeface="宋体" panose="02010600030101010101" pitchFamily="2" charset="-122"/>
              </a:rPr>
              <a:t> </a:t>
            </a:r>
            <a:r>
              <a:rPr lang="de-CH" altLang="zh-CN" sz="2500" i="1" dirty="0" err="1" smtClean="0">
                <a:ea typeface="宋体" panose="02010600030101010101" pitchFamily="2" charset="-122"/>
              </a:rPr>
              <a:t>category</a:t>
            </a:r>
            <a:endParaRPr lang="de-CH" altLang="zh-CN" sz="2500" i="1" dirty="0"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CN" sz="1800" b="0" dirty="0"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CH" altLang="de-DE" sz="1800" b="0" dirty="0">
              <a:ea typeface="宋体" panose="02010600030101010101" pitchFamily="2" charset="-122"/>
              <a:sym typeface="Wingdings" panose="05000000000000000000" pitchFamily="2" charset="2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CH" altLang="zh-CN" sz="1800" b="0" dirty="0">
              <a:ea typeface="宋体" panose="02010600030101010101" pitchFamily="2" charset="-122"/>
            </a:endParaRPr>
          </a:p>
        </p:txBody>
      </p:sp>
      <p:sp>
        <p:nvSpPr>
          <p:cNvPr id="9220" name="Rectangle 12"/>
          <p:cNvSpPr>
            <a:spLocks noChangeArrowheads="1"/>
          </p:cNvSpPr>
          <p:nvPr/>
        </p:nvSpPr>
        <p:spPr bwMode="auto">
          <a:xfrm>
            <a:off x="179388" y="476250"/>
            <a:ext cx="8229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2500"/>
              <a:t>Types of questions</a:t>
            </a:r>
          </a:p>
        </p:txBody>
      </p:sp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0" y="457200"/>
            <a:ext cx="6804248" cy="641350"/>
          </a:xfrm>
          <a:prstGeom prst="rect">
            <a:avLst/>
          </a:prstGeom>
          <a:solidFill>
            <a:srgbClr val="A31D23"/>
          </a:solidFill>
          <a:ln w="9525">
            <a:noFill/>
            <a:miter lim="800000"/>
            <a:headEnd/>
            <a:tailEnd/>
          </a:ln>
        </p:spPr>
        <p:txBody>
          <a:bodyPr vert="horz" wrap="square" lIns="360000" tIns="46800" rIns="360000" bIns="468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r>
              <a:rPr lang="de-CH" altLang="de-DE" kern="0" dirty="0" err="1" smtClean="0"/>
              <a:t>Types</a:t>
            </a:r>
            <a:r>
              <a:rPr lang="de-CH" altLang="de-DE" kern="0" dirty="0" smtClean="0"/>
              <a:t> </a:t>
            </a:r>
            <a:r>
              <a:rPr lang="de-CH" altLang="de-DE" kern="0" dirty="0" err="1" smtClean="0"/>
              <a:t>of</a:t>
            </a:r>
            <a:r>
              <a:rPr lang="de-CH" altLang="de-DE" kern="0" dirty="0" smtClean="0"/>
              <a:t> </a:t>
            </a:r>
            <a:r>
              <a:rPr lang="de-CH" altLang="de-DE" kern="0" dirty="0" err="1" smtClean="0"/>
              <a:t>questions</a:t>
            </a:r>
            <a:r>
              <a:rPr lang="de-CH" altLang="de-DE" kern="0" dirty="0" smtClean="0"/>
              <a:t>: open </a:t>
            </a:r>
            <a:r>
              <a:rPr lang="de-CH" altLang="de-DE" kern="0" dirty="0" err="1" smtClean="0"/>
              <a:t>questions</a:t>
            </a:r>
            <a:endParaRPr lang="de-CH" altLang="de-DE" kern="0" dirty="0" smtClean="0"/>
          </a:p>
        </p:txBody>
      </p:sp>
    </p:spTree>
    <p:extLst>
      <p:ext uri="{BB962C8B-B14F-4D97-AF65-F5344CB8AC3E}">
        <p14:creationId xmlns:p14="http://schemas.microsoft.com/office/powerpoint/2010/main" val="96817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Inhaltsplatzhalter 2"/>
          <p:cNvSpPr>
            <a:spLocks/>
          </p:cNvSpPr>
          <p:nvPr/>
        </p:nvSpPr>
        <p:spPr bwMode="auto">
          <a:xfrm>
            <a:off x="323528" y="1556792"/>
            <a:ext cx="8605837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0" dirty="0">
                <a:ea typeface="宋体" panose="02010600030101010101" pitchFamily="2" charset="-122"/>
              </a:rPr>
              <a:t>Do you wash your hands with </a:t>
            </a:r>
            <a:r>
              <a:rPr lang="en-US" altLang="zh-CN" sz="2400" b="0" i="1" u="sng" dirty="0">
                <a:ea typeface="宋体" panose="02010600030101010101" pitchFamily="2" charset="-122"/>
              </a:rPr>
              <a:t>soap/ash/sand</a:t>
            </a:r>
            <a:r>
              <a:rPr lang="en-US" altLang="zh-CN" sz="2400" b="0" dirty="0">
                <a:ea typeface="宋体" panose="02010600030101010101" pitchFamily="2" charset="-122"/>
              </a:rPr>
              <a:t> and water after contact with stool frequently?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CH" altLang="zh-CN" sz="2500" b="0" i="1" dirty="0">
                <a:ea typeface="宋体" panose="02010600030101010101" pitchFamily="2" charset="-122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endParaRPr lang="de-CH" altLang="zh-CN" sz="2500" b="0" i="1" dirty="0"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CH" altLang="zh-CN" sz="2500" b="0" i="1" dirty="0"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CH" altLang="zh-CN" sz="2500" b="0" i="1" dirty="0"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CH" altLang="zh-CN" sz="2500" b="0" i="1" dirty="0"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à"/>
            </a:pPr>
            <a:endParaRPr lang="de-CH" altLang="zh-CN" sz="2500" b="0" i="1" dirty="0">
              <a:ea typeface="宋体" panose="02010600030101010101" pitchFamily="2" charset="-122"/>
            </a:endParaRPr>
          </a:p>
          <a:p>
            <a:pPr>
              <a:spcBef>
                <a:spcPct val="30000"/>
              </a:spcBef>
              <a:buFont typeface="Wingdings" panose="05000000000000000000" pitchFamily="2" charset="2"/>
              <a:buChar char="à"/>
            </a:pPr>
            <a:r>
              <a:rPr lang="de-CH" altLang="zh-CN" sz="2500" i="1" dirty="0" err="1">
                <a:ea typeface="宋体" panose="02010600030101010101" pitchFamily="2" charset="-122"/>
              </a:rPr>
              <a:t>Ask</a:t>
            </a:r>
            <a:r>
              <a:rPr lang="de-CH" altLang="zh-CN" sz="2500" i="1" dirty="0">
                <a:ea typeface="宋体" panose="02010600030101010101" pitchFamily="2" charset="-122"/>
              </a:rPr>
              <a:t> </a:t>
            </a:r>
            <a:r>
              <a:rPr lang="de-CH" altLang="zh-CN" sz="2500" i="1" dirty="0" err="1">
                <a:ea typeface="宋体" panose="02010600030101010101" pitchFamily="2" charset="-122"/>
              </a:rPr>
              <a:t>question</a:t>
            </a:r>
            <a:r>
              <a:rPr lang="de-CH" altLang="zh-CN" sz="2500" i="1" dirty="0">
                <a:ea typeface="宋体" panose="02010600030101010101" pitchFamily="2" charset="-122"/>
              </a:rPr>
              <a:t> </a:t>
            </a:r>
            <a:r>
              <a:rPr lang="de-CH" altLang="zh-CN" sz="2500" i="1" dirty="0" err="1" smtClean="0">
                <a:ea typeface="宋体" panose="02010600030101010101" pitchFamily="2" charset="-122"/>
              </a:rPr>
              <a:t>and</a:t>
            </a:r>
            <a:r>
              <a:rPr lang="de-CH" altLang="zh-CN" sz="2500" i="1" dirty="0" smtClean="0">
                <a:ea typeface="宋体" panose="02010600030101010101" pitchFamily="2" charset="-122"/>
              </a:rPr>
              <a:t> </a:t>
            </a:r>
            <a:r>
              <a:rPr lang="de-CH" altLang="zh-CN" sz="2500" i="1" dirty="0" err="1" smtClean="0">
                <a:ea typeface="宋体" panose="02010600030101010101" pitchFamily="2" charset="-122"/>
              </a:rPr>
              <a:t>read</a:t>
            </a:r>
            <a:r>
              <a:rPr lang="de-CH" altLang="zh-CN" sz="2500" i="1" dirty="0" smtClean="0">
                <a:ea typeface="宋体" panose="02010600030101010101" pitchFamily="2" charset="-122"/>
              </a:rPr>
              <a:t> out </a:t>
            </a:r>
            <a:r>
              <a:rPr lang="de-CH" altLang="zh-CN" sz="2500" i="1" dirty="0" err="1" smtClean="0">
                <a:ea typeface="宋体" panose="02010600030101010101" pitchFamily="2" charset="-122"/>
              </a:rPr>
              <a:t>the</a:t>
            </a:r>
            <a:r>
              <a:rPr lang="de-CH" altLang="zh-CN" sz="2500" i="1" dirty="0" smtClean="0">
                <a:ea typeface="宋体" panose="02010600030101010101" pitchFamily="2" charset="-122"/>
              </a:rPr>
              <a:t> </a:t>
            </a:r>
            <a:r>
              <a:rPr lang="de-CH" altLang="zh-CN" sz="2500" i="1" dirty="0" err="1" smtClean="0">
                <a:ea typeface="宋体" panose="02010600030101010101" pitchFamily="2" charset="-122"/>
              </a:rPr>
              <a:t>answer</a:t>
            </a:r>
            <a:r>
              <a:rPr lang="de-CH" altLang="zh-CN" sz="2500" i="1" dirty="0" smtClean="0">
                <a:ea typeface="宋体" panose="02010600030101010101" pitchFamily="2" charset="-122"/>
              </a:rPr>
              <a:t> </a:t>
            </a:r>
            <a:r>
              <a:rPr lang="de-CH" altLang="zh-CN" sz="2500" i="1" dirty="0" err="1" smtClean="0">
                <a:ea typeface="宋体" panose="02010600030101010101" pitchFamily="2" charset="-122"/>
              </a:rPr>
              <a:t>categories</a:t>
            </a:r>
            <a:endParaRPr lang="de-CH" altLang="zh-CN" sz="2500" i="1" dirty="0">
              <a:ea typeface="宋体" panose="02010600030101010101" pitchFamily="2" charset="-122"/>
            </a:endParaRPr>
          </a:p>
          <a:p>
            <a:pPr>
              <a:spcBef>
                <a:spcPct val="30000"/>
              </a:spcBef>
              <a:buFont typeface="Wingdings" panose="05000000000000000000" pitchFamily="2" charset="2"/>
              <a:buChar char="à"/>
            </a:pPr>
            <a:r>
              <a:rPr lang="de-CH" altLang="zh-CN" sz="2500" i="1" dirty="0" smtClean="0">
                <a:ea typeface="宋体" panose="02010600030101010101" pitchFamily="2" charset="-122"/>
              </a:rPr>
              <a:t>The </a:t>
            </a:r>
            <a:r>
              <a:rPr lang="de-CH" altLang="zh-CN" sz="2500" i="1" dirty="0" err="1" smtClean="0">
                <a:ea typeface="宋体" panose="02010600030101010101" pitchFamily="2" charset="-122"/>
              </a:rPr>
              <a:t>interviewed</a:t>
            </a:r>
            <a:r>
              <a:rPr lang="de-CH" altLang="zh-CN" sz="2500" i="1" dirty="0" smtClean="0">
                <a:ea typeface="宋体" panose="02010600030101010101" pitchFamily="2" charset="-122"/>
              </a:rPr>
              <a:t> </a:t>
            </a:r>
            <a:r>
              <a:rPr lang="de-CH" altLang="zh-CN" sz="2500" i="1" dirty="0" err="1" smtClean="0">
                <a:ea typeface="宋体" panose="02010600030101010101" pitchFamily="2" charset="-122"/>
              </a:rPr>
              <a:t>person</a:t>
            </a:r>
            <a:r>
              <a:rPr lang="de-CH" altLang="zh-CN" sz="2500" i="1" dirty="0" smtClean="0">
                <a:ea typeface="宋体" panose="02010600030101010101" pitchFamily="2" charset="-122"/>
              </a:rPr>
              <a:t> </a:t>
            </a:r>
            <a:r>
              <a:rPr lang="de-CH" altLang="zh-CN" sz="2500" i="1" dirty="0" err="1" smtClean="0">
                <a:ea typeface="宋体" panose="02010600030101010101" pitchFamily="2" charset="-122"/>
              </a:rPr>
              <a:t>chooses</a:t>
            </a:r>
            <a:r>
              <a:rPr lang="de-CH" altLang="zh-CN" sz="2500" i="1" dirty="0" smtClean="0">
                <a:ea typeface="宋体" panose="02010600030101010101" pitchFamily="2" charset="-122"/>
              </a:rPr>
              <a:t> an </a:t>
            </a:r>
            <a:r>
              <a:rPr lang="de-CH" altLang="zh-CN" sz="2500" i="1" dirty="0" err="1" smtClean="0">
                <a:ea typeface="宋体" panose="02010600030101010101" pitchFamily="2" charset="-122"/>
              </a:rPr>
              <a:t>answer</a:t>
            </a:r>
            <a:r>
              <a:rPr lang="de-CH" altLang="zh-CN" sz="2500" i="1" dirty="0" smtClean="0">
                <a:ea typeface="宋体" panose="02010600030101010101" pitchFamily="2" charset="-122"/>
              </a:rPr>
              <a:t> </a:t>
            </a:r>
            <a:r>
              <a:rPr lang="de-CH" altLang="zh-CN" sz="2500" i="1" dirty="0" err="1" smtClean="0">
                <a:ea typeface="宋体" panose="02010600030101010101" pitchFamily="2" charset="-122"/>
              </a:rPr>
              <a:t>category</a:t>
            </a:r>
            <a:endParaRPr lang="de-CH" altLang="zh-CN" sz="2500" i="1" dirty="0" smtClean="0">
              <a:ea typeface="宋体" panose="02010600030101010101" pitchFamily="2" charset="-122"/>
            </a:endParaRPr>
          </a:p>
          <a:p>
            <a:pPr>
              <a:spcBef>
                <a:spcPct val="30000"/>
              </a:spcBef>
              <a:buFont typeface="Wingdings" panose="05000000000000000000" pitchFamily="2" charset="2"/>
              <a:buChar char="à"/>
            </a:pPr>
            <a:r>
              <a:rPr lang="de-CH" altLang="zh-CN" sz="2500" i="1" dirty="0" smtClean="0">
                <a:ea typeface="宋体" panose="02010600030101010101" pitchFamily="2" charset="-122"/>
              </a:rPr>
              <a:t>The </a:t>
            </a:r>
            <a:r>
              <a:rPr lang="de-CH" altLang="zh-CN" sz="2500" i="1" dirty="0" err="1" smtClean="0">
                <a:ea typeface="宋体" panose="02010600030101010101" pitchFamily="2" charset="-122"/>
              </a:rPr>
              <a:t>interviewer</a:t>
            </a:r>
            <a:r>
              <a:rPr lang="de-CH" altLang="zh-CN" sz="2500" i="1" dirty="0" smtClean="0">
                <a:ea typeface="宋体" panose="02010600030101010101" pitchFamily="2" charset="-122"/>
              </a:rPr>
              <a:t> </a:t>
            </a:r>
            <a:r>
              <a:rPr lang="de-CH" altLang="zh-CN" sz="2500" i="1" dirty="0" err="1" smtClean="0">
                <a:ea typeface="宋体" panose="02010600030101010101" pitchFamily="2" charset="-122"/>
              </a:rPr>
              <a:t>ticks</a:t>
            </a:r>
            <a:r>
              <a:rPr lang="de-CH" altLang="zh-CN" sz="2500" i="1" dirty="0" smtClean="0">
                <a:ea typeface="宋体" panose="02010600030101010101" pitchFamily="2" charset="-122"/>
              </a:rPr>
              <a:t> </a:t>
            </a:r>
            <a:r>
              <a:rPr lang="de-CH" altLang="zh-CN" sz="2500" i="1" dirty="0" err="1" smtClean="0">
                <a:ea typeface="宋体" panose="02010600030101010101" pitchFamily="2" charset="-122"/>
              </a:rPr>
              <a:t>the</a:t>
            </a:r>
            <a:r>
              <a:rPr lang="de-CH" altLang="zh-CN" sz="2500" i="1" dirty="0" smtClean="0">
                <a:ea typeface="宋体" panose="02010600030101010101" pitchFamily="2" charset="-122"/>
              </a:rPr>
              <a:t> </a:t>
            </a:r>
            <a:r>
              <a:rPr lang="de-CH" altLang="zh-CN" sz="2500" i="1" dirty="0" err="1" smtClean="0">
                <a:ea typeface="宋体" panose="02010600030101010101" pitchFamily="2" charset="-122"/>
              </a:rPr>
              <a:t>chosen</a:t>
            </a:r>
            <a:r>
              <a:rPr lang="de-CH" altLang="zh-CN" sz="2500" i="1" dirty="0" smtClean="0">
                <a:ea typeface="宋体" panose="02010600030101010101" pitchFamily="2" charset="-122"/>
              </a:rPr>
              <a:t> </a:t>
            </a:r>
            <a:r>
              <a:rPr lang="de-CH" altLang="zh-CN" sz="2500" i="1" dirty="0" err="1" smtClean="0">
                <a:ea typeface="宋体" panose="02010600030101010101" pitchFamily="2" charset="-122"/>
              </a:rPr>
              <a:t>responses</a:t>
            </a:r>
            <a:endParaRPr lang="de-CH" altLang="zh-CN" sz="2500" i="1" dirty="0"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CH" altLang="zh-CN" sz="2500" b="0" i="1" dirty="0"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CH" altLang="zh-CN" sz="2500" b="0" i="1" dirty="0"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CH" altLang="zh-CN" sz="2500" b="0" i="1" dirty="0">
              <a:ea typeface="宋体" panose="02010600030101010101" pitchFamily="2" charset="-122"/>
            </a:endParaRPr>
          </a:p>
        </p:txBody>
      </p:sp>
      <p:sp>
        <p:nvSpPr>
          <p:cNvPr id="10245" name="Rectangle 12"/>
          <p:cNvSpPr>
            <a:spLocks noChangeArrowheads="1"/>
          </p:cNvSpPr>
          <p:nvPr/>
        </p:nvSpPr>
        <p:spPr bwMode="auto">
          <a:xfrm>
            <a:off x="179388" y="476250"/>
            <a:ext cx="8229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2500"/>
              <a:t>Types of questions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492375"/>
            <a:ext cx="8402638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2"/>
          <p:cNvSpPr txBox="1">
            <a:spLocks noChangeArrowheads="1"/>
          </p:cNvSpPr>
          <p:nvPr/>
        </p:nvSpPr>
        <p:spPr bwMode="auto">
          <a:xfrm>
            <a:off x="0" y="457200"/>
            <a:ext cx="6804248" cy="641350"/>
          </a:xfrm>
          <a:prstGeom prst="rect">
            <a:avLst/>
          </a:prstGeom>
          <a:solidFill>
            <a:srgbClr val="A31D23"/>
          </a:solidFill>
          <a:ln w="9525">
            <a:noFill/>
            <a:miter lim="800000"/>
            <a:headEnd/>
            <a:tailEnd/>
          </a:ln>
        </p:spPr>
        <p:txBody>
          <a:bodyPr vert="horz" wrap="square" lIns="360000" tIns="46800" rIns="360000" bIns="468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r>
              <a:rPr lang="de-CH" altLang="de-DE" kern="0" dirty="0" err="1" smtClean="0"/>
              <a:t>Types</a:t>
            </a:r>
            <a:r>
              <a:rPr lang="de-CH" altLang="de-DE" kern="0" dirty="0" smtClean="0"/>
              <a:t> </a:t>
            </a:r>
            <a:r>
              <a:rPr lang="de-CH" altLang="de-DE" kern="0" dirty="0" err="1" smtClean="0"/>
              <a:t>of</a:t>
            </a:r>
            <a:r>
              <a:rPr lang="de-CH" altLang="de-DE" kern="0" dirty="0" smtClean="0"/>
              <a:t> </a:t>
            </a:r>
            <a:r>
              <a:rPr lang="de-CH" altLang="de-DE" kern="0" dirty="0" err="1" smtClean="0"/>
              <a:t>questions</a:t>
            </a:r>
            <a:r>
              <a:rPr lang="de-CH" altLang="de-DE" kern="0" dirty="0" smtClean="0"/>
              <a:t>: </a:t>
            </a:r>
            <a:r>
              <a:rPr lang="de-CH" altLang="de-DE" kern="0" dirty="0" err="1" smtClean="0"/>
              <a:t>closed</a:t>
            </a:r>
            <a:r>
              <a:rPr lang="de-CH" altLang="de-DE" kern="0" dirty="0" smtClean="0"/>
              <a:t> </a:t>
            </a:r>
            <a:r>
              <a:rPr lang="de-CH" altLang="de-DE" kern="0" dirty="0" err="1" smtClean="0"/>
              <a:t>questions</a:t>
            </a:r>
            <a:endParaRPr lang="de-CH" altLang="de-DE" kern="0" dirty="0" smtClean="0"/>
          </a:p>
        </p:txBody>
      </p:sp>
    </p:spTree>
    <p:extLst>
      <p:ext uri="{BB962C8B-B14F-4D97-AF65-F5344CB8AC3E}">
        <p14:creationId xmlns:p14="http://schemas.microsoft.com/office/powerpoint/2010/main" val="52830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28800"/>
            <a:ext cx="8458200" cy="4924400"/>
          </a:xfrm>
        </p:spPr>
        <p:txBody>
          <a:bodyPr/>
          <a:lstStyle/>
          <a:p>
            <a:pPr lvl="2" indent="-790575">
              <a:buAutoNum type="arabicParenR"/>
            </a:pPr>
            <a:endParaRPr lang="en-GB" dirty="0" smtClean="0">
              <a:latin typeface="Arial" panose="020B0604020202020204" pitchFamily="34" charset="0"/>
            </a:endParaRPr>
          </a:p>
          <a:p>
            <a:pPr marL="87313" lvl="2" indent="0">
              <a:buNone/>
            </a:pPr>
            <a:endParaRPr lang="en-GB" dirty="0">
              <a:latin typeface="Arial" panose="020B0604020202020204" pitchFamily="34" charset="0"/>
            </a:endParaRPr>
          </a:p>
          <a:p>
            <a:pPr marL="104775" lvl="2" indent="0">
              <a:buNone/>
            </a:pPr>
            <a:endParaRPr lang="en-GB" dirty="0" smtClean="0">
              <a:latin typeface="Arial" panose="020B0604020202020204" pitchFamily="34" charset="0"/>
            </a:endParaRPr>
          </a:p>
          <a:p>
            <a:pPr lvl="2" indent="-790575">
              <a:buAutoNum type="arabicParenR"/>
            </a:pPr>
            <a:endParaRPr lang="en-GB" sz="18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AutoNum type="alphaLcPeriod"/>
            </a:pPr>
            <a:r>
              <a:rPr lang="en-US" altLang="en-US" sz="1800" dirty="0" smtClean="0"/>
              <a:t> Define </a:t>
            </a:r>
            <a:r>
              <a:rPr lang="en-US" altLang="en-US" sz="1800" dirty="0"/>
              <a:t>the behavior to be changed and the target population </a:t>
            </a:r>
            <a:r>
              <a:rPr lang="en-US" altLang="en-US" sz="1800" dirty="0" smtClean="0"/>
              <a:t>to </a:t>
            </a:r>
            <a:r>
              <a:rPr lang="en-US" altLang="en-US" sz="1800" dirty="0"/>
              <a:t>be </a:t>
            </a:r>
            <a:r>
              <a:rPr lang="en-US" altLang="en-US" sz="1800" dirty="0" smtClean="0"/>
              <a:t>tackled</a:t>
            </a:r>
          </a:p>
          <a:p>
            <a:pPr>
              <a:buFont typeface="Arial" panose="020B0604020202020204" pitchFamily="34" charset="0"/>
              <a:buAutoNum type="alphaLcPeriod"/>
            </a:pPr>
            <a:endParaRPr lang="en-US" altLang="en-US" sz="1800" dirty="0"/>
          </a:p>
          <a:p>
            <a:pPr>
              <a:buFont typeface="Arial" panose="020B0604020202020204" pitchFamily="34" charset="0"/>
              <a:buAutoNum type="alphaLcPeriod"/>
            </a:pPr>
            <a:r>
              <a:rPr lang="en-US" altLang="en-US" sz="1800" dirty="0"/>
              <a:t>Conduct qualitative interviews about the favoring and hindering contextual factor of the </a:t>
            </a:r>
            <a:r>
              <a:rPr lang="en-US" altLang="en-US" sz="1800" dirty="0" smtClean="0"/>
              <a:t>behavior</a:t>
            </a:r>
          </a:p>
          <a:p>
            <a:pPr>
              <a:buFont typeface="Arial" panose="020B0604020202020204" pitchFamily="34" charset="0"/>
              <a:buAutoNum type="alphaLcPeriod"/>
            </a:pPr>
            <a:endParaRPr lang="de-CH" altLang="en-US" sz="1800" dirty="0"/>
          </a:p>
          <a:p>
            <a:pPr>
              <a:buFont typeface="Arial" panose="020B0604020202020204" pitchFamily="34" charset="0"/>
              <a:buAutoNum type="alphaLcPeriod"/>
            </a:pPr>
            <a:r>
              <a:rPr lang="en-US" altLang="en-US" sz="1800" dirty="0"/>
              <a:t>Allocate behavioral factors to the factors of the RANAS Model</a:t>
            </a:r>
            <a:endParaRPr lang="de-CH" altLang="en-US" sz="1800" dirty="0"/>
          </a:p>
          <a:p>
            <a:pPr marL="104775" lvl="2" indent="0">
              <a:buNone/>
            </a:pP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5594" y="547911"/>
            <a:ext cx="6624638" cy="504825"/>
          </a:xfrm>
          <a:prstGeom prst="rect">
            <a:avLst/>
          </a:prstGeom>
          <a:solidFill>
            <a:srgbClr val="A31D23"/>
          </a:solidFill>
          <a:ln w="9525">
            <a:noFill/>
            <a:miter lim="800000"/>
            <a:headEnd/>
            <a:tailEnd/>
          </a:ln>
        </p:spPr>
        <p:txBody>
          <a:bodyPr vert="horz" wrap="square" lIns="360000" tIns="46800" rIns="360000" bIns="468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r>
              <a:rPr lang="en-US" altLang="en-US" sz="2800" kern="0" smtClean="0"/>
              <a:t>Evidence based behavior change protocol</a:t>
            </a:r>
            <a:endParaRPr lang="en-US" altLang="en-US" sz="2800" kern="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Phase 1</a:t>
            </a:r>
            <a:endParaRPr lang="en-GB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7950" y="1285709"/>
            <a:ext cx="90360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en-US" altLang="en-US" sz="2000" dirty="0"/>
              <a:t> </a:t>
            </a:r>
            <a:endParaRPr lang="de-CH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25819" y="1344638"/>
            <a:ext cx="347092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800" b="1" dirty="0" smtClean="0"/>
              <a:t>Phase </a:t>
            </a:r>
            <a:endParaRPr lang="en-GB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5819" y="1993057"/>
            <a:ext cx="347092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400" b="1" dirty="0"/>
              <a:t>1. </a:t>
            </a:r>
            <a:r>
              <a:rPr lang="es-BO" altLang="en-US" sz="1400" b="1" dirty="0" smtClean="0"/>
              <a:t>Define </a:t>
            </a:r>
            <a:r>
              <a:rPr lang="es-BO" altLang="en-US" sz="1400" b="1" dirty="0" err="1" smtClean="0"/>
              <a:t>potential</a:t>
            </a:r>
            <a:r>
              <a:rPr lang="es-BO" altLang="en-US" sz="1400" b="1" dirty="0" smtClean="0"/>
              <a:t> </a:t>
            </a:r>
            <a:r>
              <a:rPr lang="es-BO" altLang="en-US" sz="1400" b="1" dirty="0" err="1" smtClean="0"/>
              <a:t>behavioral</a:t>
            </a:r>
            <a:r>
              <a:rPr lang="es-BO" altLang="en-US" sz="1400" b="1" dirty="0" smtClean="0"/>
              <a:t> </a:t>
            </a:r>
            <a:r>
              <a:rPr lang="es-BO" altLang="en-US" sz="1400" b="1" dirty="0" err="1" smtClean="0"/>
              <a:t>factors</a:t>
            </a:r>
            <a:endParaRPr lang="es-BO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18264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fr-FR" dirty="0" smtClean="0"/>
              <a:t>Psychological factors: risk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40241"/>
              </p:ext>
            </p:extLst>
          </p:nvPr>
        </p:nvGraphicFramePr>
        <p:xfrm>
          <a:off x="323850" y="2205038"/>
          <a:ext cx="8458200" cy="38131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3260"/>
                <a:gridCol w="2889951"/>
                <a:gridCol w="366498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Factor</a:t>
                      </a:r>
                      <a:endParaRPr lang="en-GB" sz="1600" noProof="0" dirty="0"/>
                    </a:p>
                  </a:txBody>
                  <a:tcPr marL="89508" marR="89508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Description</a:t>
                      </a:r>
                      <a:endParaRPr lang="fr-FR" sz="1600" dirty="0"/>
                    </a:p>
                  </a:txBody>
                  <a:tcPr marL="89508" marR="89508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Question</a:t>
                      </a:r>
                      <a:endParaRPr lang="fr-FR" sz="1600" dirty="0"/>
                    </a:p>
                  </a:txBody>
                  <a:tcPr marL="89508" marR="89508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Perceived vulnerability</a:t>
                      </a:r>
                      <a:endParaRPr lang="en-GB" sz="1600" noProof="0" dirty="0"/>
                    </a:p>
                  </a:txBody>
                  <a:tcPr marL="89508" marR="895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Subjective perception of the individual risk of contracting a disease</a:t>
                      </a:r>
                      <a:endParaRPr lang="fr-CH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131" marR="6713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 high do you feel is the risk that you will get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diarrhea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if you drink untreated water?</a:t>
                      </a:r>
                    </a:p>
                  </a:txBody>
                  <a:tcPr marL="9324" marR="9324" marT="9525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Perceived severity</a:t>
                      </a:r>
                    </a:p>
                  </a:txBody>
                  <a:tcPr marL="89504" marR="89504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Subjective perception of the seriousness of a disease’s individual consequences</a:t>
                      </a:r>
                      <a:endParaRPr lang="fr-CH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131" marR="6713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Imagine that you contracted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diarrhea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How severe would be the impact on your life in general?</a:t>
                      </a:r>
                    </a:p>
                  </a:txBody>
                  <a:tcPr marL="9324" marR="9324" marT="9525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Factual knowledge</a:t>
                      </a:r>
                    </a:p>
                  </a:txBody>
                  <a:tcPr marL="89504" marR="89504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Knowledge about a disease’s causes and consequences, and its prevention</a:t>
                      </a:r>
                      <a:endParaRPr lang="fr-CH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131" marR="6713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First, I will present some potential effects of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diarrhea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Could you please tell me for each whether it is a body effect or not?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Cough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Loss of water and salt from the body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Fever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Three or more loose stools per day</a:t>
                      </a:r>
                    </a:p>
                  </a:txBody>
                  <a:tcPr marL="9324" marR="9324" marT="9525" marB="0"/>
                </a:tc>
              </a:tr>
            </a:tbl>
          </a:graphicData>
        </a:graphic>
      </p:graphicFrame>
      <p:sp>
        <p:nvSpPr>
          <p:cNvPr id="18435" name="Inhaltsplatzhalter 4"/>
          <p:cNvSpPr>
            <a:spLocks/>
          </p:cNvSpPr>
          <p:nvPr/>
        </p:nvSpPr>
        <p:spPr bwMode="auto">
          <a:xfrm>
            <a:off x="214313" y="1557338"/>
            <a:ext cx="8640762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323850" y="1557338"/>
            <a:ext cx="4407024" cy="338554"/>
          </a:xfrm>
          <a:prstGeom prst="rect">
            <a:avLst/>
          </a:prstGeom>
          <a:solidFill>
            <a:srgbClr val="FFCCCC"/>
          </a:solidFill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Understanding </a:t>
            </a:r>
            <a:r>
              <a:rPr lang="en-US" dirty="0"/>
              <a:t>and awareness of </a:t>
            </a:r>
            <a:r>
              <a:rPr lang="en-US" dirty="0" smtClean="0"/>
              <a:t>health risks</a:t>
            </a:r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344978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fr-FR" dirty="0" smtClean="0"/>
              <a:t>Psychological factors: attitude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561066"/>
              </p:ext>
            </p:extLst>
          </p:nvPr>
        </p:nvGraphicFramePr>
        <p:xfrm>
          <a:off x="323528" y="2205038"/>
          <a:ext cx="8386192" cy="25749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1252"/>
                <a:gridCol w="2889951"/>
                <a:gridCol w="366498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Factor</a:t>
                      </a:r>
                      <a:endParaRPr lang="en-GB" sz="1600" noProof="0" dirty="0"/>
                    </a:p>
                  </a:txBody>
                  <a:tcPr marL="89508" marR="89508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Description</a:t>
                      </a:r>
                      <a:endParaRPr lang="fr-FR" sz="1600" dirty="0"/>
                    </a:p>
                  </a:txBody>
                  <a:tcPr marL="89508" marR="89508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Question</a:t>
                      </a:r>
                      <a:endParaRPr lang="fr-FR" sz="1600" dirty="0"/>
                    </a:p>
                  </a:txBody>
                  <a:tcPr marL="89508" marR="89508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60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  <a:r>
                        <a:rPr lang="de-CH" sz="16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CH" sz="160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de-CH" sz="1600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enefit</a:t>
                      </a:r>
                      <a:endParaRPr lang="en-GB" sz="16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131" marR="6713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behavior’s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advantages, e.g. health or status improvements, and disadvantages, e.g. time and monetary costs</a:t>
                      </a:r>
                      <a:endParaRPr lang="fr-CH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131" marR="6713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 you think that getting drinking water from the Maji Safi Kiosk is expensive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 good or bad for your health would you say it is to drink water from the Maji Safi Kiosk?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24" marR="9324" marT="9525" marB="0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Emotions</a:t>
                      </a:r>
                      <a:endParaRPr lang="en-GB" sz="16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131" marR="6713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Feelings arising when thinking about or performing a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behavior</a:t>
                      </a:r>
                      <a:endParaRPr lang="fr-CH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131" marR="6713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 pleasant 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 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 for you to 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 the latrine?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24" marR="9324" marT="9525" marB="0"/>
                </a:tc>
              </a:tr>
            </a:tbl>
          </a:graphicData>
        </a:graphic>
      </p:graphicFrame>
      <p:sp>
        <p:nvSpPr>
          <p:cNvPr id="18435" name="Inhaltsplatzhalter 4"/>
          <p:cNvSpPr>
            <a:spLocks/>
          </p:cNvSpPr>
          <p:nvPr/>
        </p:nvSpPr>
        <p:spPr bwMode="auto">
          <a:xfrm>
            <a:off x="214313" y="1557338"/>
            <a:ext cx="8640762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323529" y="1557338"/>
            <a:ext cx="5400600" cy="338554"/>
          </a:xfrm>
          <a:prstGeom prst="rect">
            <a:avLst/>
          </a:prstGeom>
          <a:solidFill>
            <a:srgbClr val="FFCCCC"/>
          </a:solidFill>
        </p:spPr>
        <p:txBody>
          <a:bodyPr wrap="square" rtlCol="0" anchor="ctr">
            <a:spAutoFit/>
          </a:bodyPr>
          <a:lstStyle/>
          <a:p>
            <a:r>
              <a:rPr lang="en-GB" dirty="0" smtClean="0"/>
              <a:t>Positive or negative attitudes towards a specific </a:t>
            </a:r>
            <a:r>
              <a:rPr lang="en-GB" dirty="0" err="1" smtClean="0"/>
              <a:t>behavior</a:t>
            </a:r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18641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fr-FR" dirty="0" smtClean="0"/>
              <a:t>Psychological factors: norm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803392"/>
              </p:ext>
            </p:extLst>
          </p:nvPr>
        </p:nvGraphicFramePr>
        <p:xfrm>
          <a:off x="323850" y="2205038"/>
          <a:ext cx="8515350" cy="2565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6120"/>
                <a:gridCol w="2909478"/>
                <a:gridCol w="368975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Factor</a:t>
                      </a:r>
                      <a:endParaRPr lang="en-GB" sz="1600" noProof="0" dirty="0"/>
                    </a:p>
                  </a:txBody>
                  <a:tcPr marL="89508" marR="89508"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Description</a:t>
                      </a:r>
                      <a:endParaRPr lang="en-GB" sz="1600" noProof="0" dirty="0"/>
                    </a:p>
                  </a:txBody>
                  <a:tcPr marL="89508" marR="89508"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Question</a:t>
                      </a:r>
                      <a:endParaRPr lang="en-GB" sz="1600" noProof="0" dirty="0"/>
                    </a:p>
                  </a:txBody>
                  <a:tcPr marL="89508" marR="89508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6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Others</a:t>
                      </a:r>
                      <a:r>
                        <a:rPr lang="de-CH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de-CH" sz="16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600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behaviors</a:t>
                      </a:r>
                      <a:endParaRPr lang="en-GB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131" marR="6713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Perception</a:t>
                      </a:r>
                      <a:r>
                        <a:rPr lang="en-GB" sz="16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regarding </a:t>
                      </a:r>
                      <a:r>
                        <a:rPr lang="en-GB" sz="1600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GB" sz="16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ehaviors</a:t>
                      </a:r>
                      <a:r>
                        <a:rPr lang="en-GB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typically practiced by others</a:t>
                      </a:r>
                      <a:endParaRPr lang="en-GB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131" marR="6713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How many of your relatives, excluding people in your own household, separate</a:t>
                      </a:r>
                      <a:r>
                        <a:rPr lang="en-GB" sz="1600" baseline="0" noProof="0" dirty="0" smtClean="0"/>
                        <a:t> waste</a:t>
                      </a:r>
                      <a:r>
                        <a:rPr lang="en-GB" sz="1600" noProof="0" dirty="0" smtClean="0"/>
                        <a:t>?</a:t>
                      </a:r>
                      <a:endParaRPr lang="en-GB" sz="1600" noProof="0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6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Others</a:t>
                      </a:r>
                      <a:r>
                        <a:rPr lang="de-CH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de-CH" sz="16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600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approval</a:t>
                      </a:r>
                      <a:r>
                        <a:rPr lang="de-CH" sz="16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marL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600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disapproval</a:t>
                      </a:r>
                      <a:endParaRPr lang="en-GB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131" marR="6713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Perception regarding </a:t>
                      </a:r>
                      <a:r>
                        <a:rPr lang="en-GB" sz="16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behaviors</a:t>
                      </a:r>
                      <a:r>
                        <a:rPr lang="en-GB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typically approved or disapproved by others</a:t>
                      </a:r>
                      <a:endParaRPr lang="en-GB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131" marR="67131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</a:t>
                      </a:r>
                      <a:r>
                        <a:rPr lang="en-GB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GB" sz="16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eople who are important to you generally discourage or encourage you to separate waste? </a:t>
                      </a:r>
                      <a:endParaRPr lang="en-GB" sz="16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Personal</a:t>
                      </a:r>
                      <a:r>
                        <a:rPr lang="de-CH" sz="16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norm</a:t>
                      </a:r>
                      <a:endParaRPr lang="en-GB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131" marR="6713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Personal </a:t>
                      </a:r>
                      <a:r>
                        <a:rPr lang="de-CH" sz="16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perception</a:t>
                      </a:r>
                      <a:r>
                        <a:rPr lang="de-CH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6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regarding</a:t>
                      </a:r>
                      <a:r>
                        <a:rPr lang="de-CH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de-CH" sz="16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behavior</a:t>
                      </a:r>
                      <a:endParaRPr lang="en-GB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131" marR="67131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strong an obligation do you feel toward yourself to always clean your latrine after use? </a:t>
                      </a:r>
                      <a:endParaRPr lang="en-GB" sz="14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8435" name="Inhaltsplatzhalter 4"/>
          <p:cNvSpPr>
            <a:spLocks/>
          </p:cNvSpPr>
          <p:nvPr/>
        </p:nvSpPr>
        <p:spPr bwMode="auto">
          <a:xfrm>
            <a:off x="214313" y="1557338"/>
            <a:ext cx="8640762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323850" y="1557338"/>
            <a:ext cx="8531226" cy="338554"/>
          </a:xfrm>
          <a:prstGeom prst="rect">
            <a:avLst/>
          </a:prstGeom>
          <a:solidFill>
            <a:srgbClr val="FFCCCC"/>
          </a:solidFill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Beliefs about how </a:t>
            </a:r>
            <a:r>
              <a:rPr lang="en-US" dirty="0"/>
              <a:t>common the </a:t>
            </a:r>
            <a:r>
              <a:rPr lang="en-US" dirty="0" smtClean="0"/>
              <a:t>behavior </a:t>
            </a:r>
            <a:r>
              <a:rPr lang="en-US" dirty="0"/>
              <a:t>is and </a:t>
            </a:r>
            <a:r>
              <a:rPr lang="en-US" dirty="0" smtClean="0"/>
              <a:t>what </a:t>
            </a:r>
            <a:r>
              <a:rPr lang="en-US" dirty="0"/>
              <a:t>the social environment thinks about it</a:t>
            </a:r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354969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fr-FR" dirty="0" smtClean="0"/>
              <a:t>Psychological factors: ability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297346"/>
              </p:ext>
            </p:extLst>
          </p:nvPr>
        </p:nvGraphicFramePr>
        <p:xfrm>
          <a:off x="327888" y="2205038"/>
          <a:ext cx="8515349" cy="35598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32268"/>
                <a:gridCol w="2909478"/>
                <a:gridCol w="397360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Factor</a:t>
                      </a:r>
                      <a:endParaRPr lang="en-GB" sz="1600" noProof="0" dirty="0"/>
                    </a:p>
                  </a:txBody>
                  <a:tcPr marL="89508" marR="89508"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Description</a:t>
                      </a:r>
                      <a:endParaRPr lang="en-GB" sz="1600" noProof="0" dirty="0"/>
                    </a:p>
                  </a:txBody>
                  <a:tcPr marL="89508" marR="89508"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Question</a:t>
                      </a:r>
                      <a:endParaRPr lang="en-GB" sz="1600" noProof="0" dirty="0"/>
                    </a:p>
                  </a:txBody>
                  <a:tcPr marL="89508" marR="89508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Action knowledge</a:t>
                      </a:r>
                    </a:p>
                    <a:p>
                      <a:pPr marL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131" marR="6713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Knowledge about how to perform a </a:t>
                      </a:r>
                      <a:r>
                        <a:rPr lang="en-GB" sz="16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behavior</a:t>
                      </a:r>
                      <a:endParaRPr lang="en-GB" sz="16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131" marR="6713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kind of waste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 you have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separate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24" marR="9324" marT="9525" marB="0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Action self-efficacy</a:t>
                      </a:r>
                      <a:endParaRPr lang="en-GB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131" marR="6713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Confidence in one’s ability to initiate and execute a </a:t>
                      </a:r>
                      <a:r>
                        <a:rPr lang="en-GB" sz="16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behavior</a:t>
                      </a:r>
                      <a:endParaRPr lang="en-GB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131" marR="6713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sure are you that you can always treat your drinking water before drinking?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24" marR="9324" marT="9525" marB="0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Maintenance self-efficacy</a:t>
                      </a:r>
                      <a:endParaRPr lang="en-GB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131" marR="6713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Confidence in one’s ability to maintain a </a:t>
                      </a:r>
                      <a:r>
                        <a:rPr lang="en-GB" sz="16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behavior</a:t>
                      </a:r>
                      <a:r>
                        <a:rPr lang="en-GB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light of barriers</a:t>
                      </a:r>
                      <a:endParaRPr lang="en-GB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131" marR="6713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How confident are you that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you will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use the latrine if it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is occupied?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24" marR="9324" marT="9525" marB="0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Recovery self-efficacy</a:t>
                      </a:r>
                      <a:endParaRPr lang="en-GB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131" marR="6713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Confidence in one’s ability to recover from relapse</a:t>
                      </a:r>
                      <a:endParaRPr lang="en-GB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131" marR="6713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Imagine you have stopped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treating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drinking water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several days, for example because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did not have any chlorine at home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How certain are you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that you will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start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treating it again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9324" marR="9324" marT="9525" marB="0"/>
                </a:tc>
              </a:tr>
            </a:tbl>
          </a:graphicData>
        </a:graphic>
      </p:graphicFrame>
      <p:sp>
        <p:nvSpPr>
          <p:cNvPr id="18435" name="Inhaltsplatzhalter 4"/>
          <p:cNvSpPr>
            <a:spLocks/>
          </p:cNvSpPr>
          <p:nvPr/>
        </p:nvSpPr>
        <p:spPr bwMode="auto">
          <a:xfrm>
            <a:off x="214313" y="1557338"/>
            <a:ext cx="8640762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323850" y="1557338"/>
            <a:ext cx="6768430" cy="338554"/>
          </a:xfrm>
          <a:prstGeom prst="rect">
            <a:avLst/>
          </a:prstGeom>
          <a:solidFill>
            <a:srgbClr val="FFCCCC"/>
          </a:solidFill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A person’s </a:t>
            </a:r>
            <a:r>
              <a:rPr lang="en-US" dirty="0"/>
              <a:t>confidence </a:t>
            </a:r>
            <a:r>
              <a:rPr lang="en-US" dirty="0" smtClean="0"/>
              <a:t>regarding </a:t>
            </a:r>
            <a:r>
              <a:rPr lang="en-US" dirty="0"/>
              <a:t>his or her ability to perform a </a:t>
            </a:r>
            <a:r>
              <a:rPr lang="en-US" dirty="0" smtClean="0"/>
              <a:t>behavior</a:t>
            </a:r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244881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fr-FR" dirty="0" smtClean="0"/>
              <a:t>Psychological factors: self regulation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2767"/>
              </p:ext>
            </p:extLst>
          </p:nvPr>
        </p:nvGraphicFramePr>
        <p:xfrm>
          <a:off x="323850" y="2205038"/>
          <a:ext cx="8515349" cy="43528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32268"/>
                <a:gridCol w="2909478"/>
                <a:gridCol w="397360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Factor</a:t>
                      </a:r>
                      <a:endParaRPr lang="en-GB" sz="1600" noProof="0" dirty="0"/>
                    </a:p>
                  </a:txBody>
                  <a:tcPr marL="89508" marR="89508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Description</a:t>
                      </a:r>
                      <a:endParaRPr lang="fr-FR" sz="1600" dirty="0"/>
                    </a:p>
                  </a:txBody>
                  <a:tcPr marL="89508" marR="89508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Question</a:t>
                      </a:r>
                      <a:endParaRPr lang="fr-FR" sz="1600" dirty="0"/>
                    </a:p>
                  </a:txBody>
                  <a:tcPr marL="89508" marR="89508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 control</a:t>
                      </a:r>
                      <a:endParaRPr lang="fr-CH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04" marR="89504" marT="45726" marB="45726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Self-monitoring and efforts carried out to execute a </a:t>
                      </a:r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behavior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according to standards set for oneself</a:t>
                      </a:r>
                      <a:endParaRPr lang="fr-CH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131" marR="67131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last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week,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closely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 you pay attention to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treating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your drinking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water?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24" marR="9324" marT="9525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 planning</a:t>
                      </a:r>
                      <a:endParaRPr lang="fr-FR" sz="1600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04" marR="89504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Detailed planning of a </a:t>
                      </a:r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behavior’s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execution including the specification of ‘when’, ‘where’ and ‘how</a:t>
                      </a:r>
                      <a:endParaRPr lang="fr-CH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131" marR="67131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what time of the day do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normally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treat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your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drinking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water?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24" marR="9324" marT="9525" marB="0"/>
                </a:tc>
              </a:tr>
              <a:tr h="802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Coping planning</a:t>
                      </a:r>
                      <a:endParaRPr lang="fr-FR" sz="16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131" marR="6713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Establishing plans to overcome anticipated barriers and distractions to a </a:t>
                      </a:r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behavior</a:t>
                      </a:r>
                      <a:endParaRPr lang="fr-CH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131" marR="67131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you have a plan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to how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can always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treat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your drinking water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 if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don’t have any chlorine?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24" marR="9324" marT="9525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Remembering </a:t>
                      </a:r>
                      <a:endParaRPr lang="fr-FR" sz="16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131" marR="6713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Ease of remembering a </a:t>
                      </a:r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behavior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a specific time/in a specific situation</a:t>
                      </a:r>
                      <a:endParaRPr lang="fr-CH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131" marR="67131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last month, how many times did you forget to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get to separate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your waste?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24" marR="9324" marT="9525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Commitment</a:t>
                      </a:r>
                      <a:endParaRPr lang="fr-FR" sz="16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131" marR="6713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Strength of commitment towards practicing a </a:t>
                      </a:r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behavior</a:t>
                      </a:r>
                      <a:endParaRPr lang="fr-CH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131" marR="67131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important is it for you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separate your waste?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24" marR="9324" marT="9525" marB="0"/>
                </a:tc>
              </a:tr>
            </a:tbl>
          </a:graphicData>
        </a:graphic>
      </p:graphicFrame>
      <p:sp>
        <p:nvSpPr>
          <p:cNvPr id="18435" name="Inhaltsplatzhalter 4"/>
          <p:cNvSpPr>
            <a:spLocks/>
          </p:cNvSpPr>
          <p:nvPr/>
        </p:nvSpPr>
        <p:spPr bwMode="auto">
          <a:xfrm>
            <a:off x="214313" y="1557338"/>
            <a:ext cx="8640762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323850" y="1557338"/>
            <a:ext cx="7848550" cy="338554"/>
          </a:xfrm>
          <a:prstGeom prst="rect">
            <a:avLst/>
          </a:prstGeom>
          <a:solidFill>
            <a:srgbClr val="FFCCCC"/>
          </a:solidFill>
        </p:spPr>
        <p:txBody>
          <a:bodyPr wrap="square" rtlCol="0" anchor="ctr">
            <a:spAutoFit/>
          </a:bodyPr>
          <a:lstStyle/>
          <a:p>
            <a:r>
              <a:rPr lang="en-GB" dirty="0" smtClean="0"/>
              <a:t>Beliefs about how to maintain a </a:t>
            </a:r>
            <a:r>
              <a:rPr lang="en-GB" dirty="0" err="1" smtClean="0"/>
              <a:t>behavior</a:t>
            </a:r>
            <a:r>
              <a:rPr lang="en-GB" dirty="0" smtClean="0"/>
              <a:t> and how to translate intentions into actions</a:t>
            </a:r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196776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C00000"/>
                </a:solidFill>
              </a:rPr>
              <a:t/>
            </a:r>
            <a:br>
              <a:rPr lang="en-US" altLang="en-US" b="1" dirty="0">
                <a:solidFill>
                  <a:srgbClr val="C00000"/>
                </a:solidFill>
              </a:rPr>
            </a:br>
            <a:r>
              <a:rPr lang="en-US" altLang="en-US" dirty="0"/>
              <a:t>Conduct a representative baseline survey</a:t>
            </a:r>
            <a:endParaRPr lang="en-GB" dirty="0"/>
          </a:p>
        </p:txBody>
      </p:sp>
      <p:sp>
        <p:nvSpPr>
          <p:cNvPr id="21506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GB" altLang="de-DE" sz="2400" dirty="0" smtClean="0"/>
              <a:t>Translate and retranslate your questionnaire </a:t>
            </a:r>
            <a:endParaRPr lang="de-CH" altLang="de-DE" sz="2400" dirty="0" smtClean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GB" altLang="de-DE" sz="2400" dirty="0" smtClean="0"/>
              <a:t>Recruit a team of local interviewers </a:t>
            </a:r>
            <a:endParaRPr lang="de-CH" altLang="de-DE" sz="2400" dirty="0" smtClean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GB" altLang="de-DE" sz="2400" dirty="0" smtClean="0"/>
              <a:t>Train the interviewer team in how to approach households, interviewing techniques, and the questionnaire</a:t>
            </a:r>
            <a:endParaRPr lang="de-CH" altLang="de-DE" sz="2400" dirty="0" smtClean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GB" altLang="de-DE" sz="2400" dirty="0" smtClean="0"/>
              <a:t>Pre-test your questionnaire in the field (with approx. 5-10 households)</a:t>
            </a:r>
            <a:endParaRPr lang="de-CH" altLang="de-DE" sz="2400" dirty="0" smtClean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GB" altLang="de-DE" sz="2400" dirty="0" smtClean="0"/>
              <a:t>Get information about population figures in your project villages</a:t>
            </a:r>
            <a:endParaRPr lang="de-CH" altLang="de-DE" sz="2400" dirty="0" smtClean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GB" altLang="de-DE" sz="2400" dirty="0" smtClean="0"/>
              <a:t>Select households for interviews randomly</a:t>
            </a:r>
            <a:endParaRPr lang="de-CH" altLang="de-DE" sz="2400" dirty="0" smtClean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GB" altLang="de-DE" sz="2400" dirty="0" smtClean="0"/>
              <a:t>Conduct the baseline survey</a:t>
            </a:r>
            <a:endParaRPr lang="de-CH" alt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151154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Sample </a:t>
            </a:r>
            <a:r>
              <a:rPr lang="de-CH" dirty="0" err="1" smtClean="0"/>
              <a:t>size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en-GB" sz="2000" b="1" dirty="0" smtClean="0"/>
              <a:t>Obtain </a:t>
            </a:r>
            <a:r>
              <a:rPr lang="en-GB" sz="2000" b="1" dirty="0"/>
              <a:t>information </a:t>
            </a:r>
            <a:r>
              <a:rPr lang="en-GB" sz="2000" b="1" dirty="0" smtClean="0"/>
              <a:t>about </a:t>
            </a:r>
            <a:r>
              <a:rPr lang="en-GB" sz="2000" b="1" dirty="0"/>
              <a:t>population figures in your project villages </a:t>
            </a: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dirty="0" smtClean="0">
                <a:sym typeface="Wingdings" pitchFamily="2" charset="2"/>
              </a:rPr>
              <a:t> </a:t>
            </a:r>
            <a:r>
              <a:rPr lang="en-GB" sz="2000" b="1" dirty="0">
                <a:sym typeface="Wingdings" pitchFamily="2" charset="2"/>
              </a:rPr>
              <a:t>sample </a:t>
            </a:r>
            <a:r>
              <a:rPr lang="en-GB" sz="2000" b="1" dirty="0" smtClean="0">
                <a:sym typeface="Wingdings" pitchFamily="2" charset="2"/>
              </a:rPr>
              <a:t>size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Rule </a:t>
            </a:r>
            <a:r>
              <a:rPr lang="en-GB" sz="2000" dirty="0"/>
              <a:t>of thumb</a:t>
            </a:r>
            <a:r>
              <a:rPr lang="en-GB" sz="2000" dirty="0" smtClean="0"/>
              <a:t>:</a:t>
            </a:r>
            <a:br>
              <a:rPr lang="en-GB" sz="2000" dirty="0" smtClean="0"/>
            </a:br>
            <a:r>
              <a:rPr lang="en-GB" sz="2000" dirty="0" smtClean="0"/>
              <a:t>10</a:t>
            </a:r>
            <a:r>
              <a:rPr lang="en-GB" sz="2000" dirty="0"/>
              <a:t>% of the </a:t>
            </a:r>
            <a:r>
              <a:rPr lang="en-GB" sz="2000" dirty="0" smtClean="0"/>
              <a:t>households in the population</a:t>
            </a:r>
            <a:endParaRPr lang="en-GB" sz="2000" i="1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To simplify, we never do less than 100 households, but </a:t>
            </a:r>
            <a:r>
              <a:rPr lang="en-GB" sz="2000" dirty="0"/>
              <a:t>150 </a:t>
            </a:r>
            <a:r>
              <a:rPr lang="en-GB" sz="2000" dirty="0" smtClean="0"/>
              <a:t>is better</a:t>
            </a:r>
          </a:p>
          <a:p>
            <a:pPr>
              <a:buFont typeface="Arial" charset="0"/>
              <a:buNone/>
              <a:defRPr/>
            </a:pPr>
            <a:endParaRPr lang="en-GB" sz="2000" b="1" dirty="0" smtClean="0"/>
          </a:p>
          <a:p>
            <a:pPr>
              <a:buFont typeface="Arial" charset="0"/>
              <a:buNone/>
              <a:defRPr/>
            </a:pPr>
            <a:r>
              <a:rPr lang="en-GB" sz="2000" b="1" dirty="0" smtClean="0"/>
              <a:t>Duration of one interview: </a:t>
            </a:r>
            <a:r>
              <a:rPr lang="en-GB" sz="2000" dirty="0" smtClean="0"/>
              <a:t>30 minutes</a:t>
            </a:r>
            <a:endParaRPr lang="en-GB" sz="2000" b="1" dirty="0" smtClean="0"/>
          </a:p>
          <a:p>
            <a:pPr>
              <a:buFont typeface="Arial" charset="0"/>
              <a:buNone/>
              <a:defRPr/>
            </a:pPr>
            <a:r>
              <a:rPr lang="en-GB" sz="2000" b="1" dirty="0" smtClean="0"/>
              <a:t>Capacity of one interviewer: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5–8 interviews per day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000" dirty="0" smtClean="0"/>
          </a:p>
          <a:p>
            <a:pPr>
              <a:buFont typeface="Arial" charset="0"/>
              <a:buNone/>
              <a:defRPr/>
            </a:pPr>
            <a:r>
              <a:rPr lang="en-GB" sz="2000" b="1" dirty="0"/>
              <a:t>Capacity of </a:t>
            </a:r>
            <a:r>
              <a:rPr lang="en-GB" sz="2000" b="1" dirty="0" smtClean="0"/>
              <a:t>5 interviewers in one (6-day) week </a:t>
            </a:r>
            <a:r>
              <a:rPr lang="en-GB" sz="2000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150–240  </a:t>
            </a:r>
            <a:r>
              <a:rPr lang="en-GB" sz="2000" dirty="0"/>
              <a:t>interviews per </a:t>
            </a:r>
            <a:r>
              <a:rPr lang="en-GB" sz="2000" dirty="0" smtClean="0"/>
              <a:t>week</a:t>
            </a:r>
            <a:endParaRPr lang="en-GB" sz="2000" dirty="0"/>
          </a:p>
          <a:p>
            <a:pPr>
              <a:buFont typeface="Arial" charset="0"/>
              <a:buNone/>
              <a:defRPr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>
              <a:buFont typeface="Arial" charset="0"/>
              <a:buNone/>
              <a:defRPr/>
            </a:pP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31550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altLang="en-US" dirty="0" err="1" smtClean="0"/>
              <a:t>Phase</a:t>
            </a:r>
            <a:r>
              <a:rPr lang="es-BO" altLang="en-US" dirty="0" smtClean="0"/>
              <a:t> 3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22859" y="1341438"/>
            <a:ext cx="347092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800" b="1" dirty="0" smtClean="0"/>
              <a:t>Phase</a:t>
            </a:r>
            <a:endParaRPr lang="en-GB" sz="1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2859" y="1989857"/>
            <a:ext cx="347092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400" b="1" dirty="0" smtClean="0"/>
              <a:t>1. </a:t>
            </a:r>
            <a:r>
              <a:rPr lang="es-BO" sz="1400" b="1" dirty="0" err="1" smtClean="0"/>
              <a:t>Identify</a:t>
            </a:r>
            <a:r>
              <a:rPr lang="es-BO" altLang="en-US" sz="1400" b="1" dirty="0" smtClean="0"/>
              <a:t> </a:t>
            </a:r>
            <a:r>
              <a:rPr lang="es-BO" altLang="en-US" sz="1400" b="1" dirty="0" err="1"/>
              <a:t>potential</a:t>
            </a:r>
            <a:r>
              <a:rPr lang="es-BO" altLang="en-US" sz="1400" b="1" dirty="0"/>
              <a:t> </a:t>
            </a:r>
            <a:r>
              <a:rPr lang="es-BO" altLang="en-US" sz="1400" b="1" dirty="0" err="1"/>
              <a:t>behavioral</a:t>
            </a:r>
            <a:r>
              <a:rPr lang="es-BO" altLang="en-US" sz="1400" b="1" dirty="0"/>
              <a:t> </a:t>
            </a:r>
            <a:r>
              <a:rPr lang="es-BO" altLang="en-US" sz="1400" b="1" dirty="0" err="1" smtClean="0"/>
              <a:t>factors</a:t>
            </a:r>
            <a:endParaRPr lang="es-BO" alt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7594" y="2781945"/>
            <a:ext cx="346618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400" b="1" dirty="0" smtClean="0"/>
              <a:t>2. </a:t>
            </a:r>
            <a:r>
              <a:rPr lang="de-CH" sz="1400" b="1" dirty="0" err="1" smtClean="0"/>
              <a:t>Measure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and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define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behavioral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factors</a:t>
            </a:r>
            <a:endParaRPr lang="es-BO" altLang="en-US" sz="1400" b="1" dirty="0"/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2047936" y="2277889"/>
            <a:ext cx="0" cy="517153"/>
          </a:xfrm>
          <a:prstGeom prst="straightConnector1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3851919" y="4610330"/>
            <a:ext cx="5197764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altLang="en-US" b="1" dirty="0" smtClean="0"/>
              <a:t>3</a:t>
            </a:r>
            <a:r>
              <a:rPr lang="es-BO" altLang="en-US" b="1" dirty="0"/>
              <a:t>. </a:t>
            </a:r>
            <a:r>
              <a:rPr lang="en-GB" b="1" dirty="0"/>
              <a:t>Select </a:t>
            </a:r>
            <a:r>
              <a:rPr lang="en-GB" b="1" dirty="0" err="1" smtClean="0"/>
              <a:t>behavior</a:t>
            </a:r>
            <a:r>
              <a:rPr lang="en-GB" b="1" dirty="0" smtClean="0"/>
              <a:t> </a:t>
            </a:r>
            <a:r>
              <a:rPr lang="en-GB" b="1" dirty="0"/>
              <a:t>change techniques (BCTs) and design </a:t>
            </a:r>
            <a:r>
              <a:rPr lang="en-GB" b="1" dirty="0" err="1" smtClean="0"/>
              <a:t>behavior</a:t>
            </a:r>
            <a:r>
              <a:rPr lang="en-GB" b="1" dirty="0" smtClean="0"/>
              <a:t> </a:t>
            </a:r>
            <a:r>
              <a:rPr lang="en-GB" b="1" dirty="0"/>
              <a:t>change strategies</a:t>
            </a:r>
            <a:endParaRPr lang="en-GB" dirty="0"/>
          </a:p>
          <a:p>
            <a:endParaRPr lang="es-BO" altLang="en-US" b="1" dirty="0"/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Determine the factors which steer the target </a:t>
            </a:r>
            <a:r>
              <a:rPr lang="en-GB" dirty="0" err="1" smtClean="0"/>
              <a:t>behavior</a:t>
            </a:r>
            <a:r>
              <a:rPr lang="en-GB" dirty="0" smtClean="0"/>
              <a:t> </a:t>
            </a:r>
            <a:r>
              <a:rPr lang="en-GB" dirty="0"/>
              <a:t>(compare doers and </a:t>
            </a:r>
            <a:r>
              <a:rPr lang="en-GB" dirty="0" smtClean="0"/>
              <a:t>non-doers</a:t>
            </a:r>
            <a:r>
              <a:rPr lang="en-GB" dirty="0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Develop and design </a:t>
            </a:r>
            <a:r>
              <a:rPr lang="en-GB" dirty="0" err="1" smtClean="0"/>
              <a:t>behavior</a:t>
            </a:r>
            <a:r>
              <a:rPr lang="en-GB" dirty="0" smtClean="0"/>
              <a:t> </a:t>
            </a:r>
            <a:r>
              <a:rPr lang="en-GB" dirty="0"/>
              <a:t>change strategies </a:t>
            </a:r>
          </a:p>
          <a:p>
            <a:pPr marL="342900" indent="-342900">
              <a:buFont typeface="+mj-lt"/>
              <a:buAutoNum type="arabicPeriod"/>
            </a:pPr>
            <a:endParaRPr lang="es-BO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7521" y="3862065"/>
            <a:ext cx="3456257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s-BO" altLang="en-US" sz="1400" b="1" dirty="0"/>
              <a:t>3. </a:t>
            </a:r>
            <a:r>
              <a:rPr lang="en-GB" sz="1400" b="1" dirty="0"/>
              <a:t>Select </a:t>
            </a:r>
            <a:r>
              <a:rPr lang="en-GB" sz="1400" b="1" dirty="0" err="1" smtClean="0"/>
              <a:t>behavior</a:t>
            </a:r>
            <a:r>
              <a:rPr lang="en-GB" sz="1400" b="1" dirty="0" smtClean="0"/>
              <a:t> </a:t>
            </a:r>
            <a:r>
              <a:rPr lang="en-GB" sz="1400" b="1" dirty="0"/>
              <a:t>change techniques (BCTs) and design </a:t>
            </a:r>
            <a:r>
              <a:rPr lang="en-GB" sz="1400" b="1" dirty="0" err="1" smtClean="0"/>
              <a:t>behavior</a:t>
            </a:r>
            <a:r>
              <a:rPr lang="en-GB" sz="1400" b="1" dirty="0" smtClean="0"/>
              <a:t> </a:t>
            </a:r>
            <a:r>
              <a:rPr lang="en-GB" sz="1400" b="1" dirty="0"/>
              <a:t>change strategies</a:t>
            </a:r>
            <a:endParaRPr lang="en-GB" sz="14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034700" y="3286001"/>
            <a:ext cx="0" cy="517153"/>
          </a:xfrm>
          <a:prstGeom prst="straightConnector1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0711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Next </a:t>
            </a:r>
            <a:r>
              <a:rPr lang="de-CH" dirty="0" err="1"/>
              <a:t>step</a:t>
            </a:r>
            <a:r>
              <a:rPr lang="de-CH" dirty="0"/>
              <a:t>: </a:t>
            </a:r>
            <a:r>
              <a:rPr lang="de-CH" dirty="0" err="1"/>
              <a:t>determine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factors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Enter the questionnaire data into a computer program (e.g. Excel)</a:t>
            </a:r>
          </a:p>
          <a:p>
            <a:pPr marL="457200" lvl="0" indent="-457200">
              <a:buFont typeface="+mj-lt"/>
              <a:buAutoNum type="arabicPeriod"/>
            </a:pPr>
            <a:endParaRPr lang="en-US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Divide the sample into doers and non-doers</a:t>
            </a:r>
          </a:p>
          <a:p>
            <a:pPr marL="457200" lvl="0" indent="-457200">
              <a:buFont typeface="+mj-lt"/>
              <a:buAutoNum type="arabicPeriod"/>
            </a:pPr>
            <a:endParaRPr lang="en-US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Calculate the intervention potentials</a:t>
            </a:r>
          </a:p>
          <a:p>
            <a:pPr marL="457200" lvl="0" indent="-457200">
              <a:buFont typeface="+mj-lt"/>
              <a:buAutoNum type="arabicPeriod"/>
            </a:pPr>
            <a:endParaRPr lang="en-US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Select the behavior steering factors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915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Separate doers and non-doers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22178"/>
              </p:ext>
            </p:extLst>
          </p:nvPr>
        </p:nvGraphicFramePr>
        <p:xfrm>
          <a:off x="323850" y="1340768"/>
          <a:ext cx="7776863" cy="460962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646664"/>
                <a:gridCol w="1389082"/>
                <a:gridCol w="797328"/>
                <a:gridCol w="1712008"/>
                <a:gridCol w="1231781"/>
              </a:tblGrid>
              <a:tr h="610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Example of </a:t>
                      </a:r>
                      <a:r>
                        <a:rPr lang="en-GB" sz="1400" dirty="0" err="1" smtClean="0">
                          <a:effectLst/>
                        </a:rPr>
                        <a:t>behavior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questions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D</a:t>
                      </a:r>
                      <a:r>
                        <a:rPr lang="en-GB" sz="1400" dirty="0" smtClean="0">
                          <a:effectLst/>
                        </a:rPr>
                        <a:t>oers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Score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D</a:t>
                      </a:r>
                      <a:r>
                        <a:rPr lang="en-GB" sz="1400" dirty="0" smtClean="0">
                          <a:effectLst/>
                        </a:rPr>
                        <a:t>oers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Non-doers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Score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Non-doers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4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4 times a question with </a:t>
                      </a:r>
                      <a:r>
                        <a:rPr lang="en-GB" sz="1400" dirty="0" smtClean="0">
                          <a:effectLst/>
                        </a:rPr>
                        <a:t>‘Imagine </a:t>
                      </a:r>
                      <a:r>
                        <a:rPr lang="en-GB" sz="1400" dirty="0">
                          <a:effectLst/>
                        </a:rPr>
                        <a:t>question of different hand washing </a:t>
                      </a:r>
                      <a:r>
                        <a:rPr lang="en-GB" sz="1400" dirty="0" smtClean="0">
                          <a:effectLst/>
                        </a:rPr>
                        <a:t>situation’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4 times handwashing with soap is mentioned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0-3 times handwashing with soap is mentioned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95000"/>
                      </a:schemeClr>
                    </a:solidFill>
                  </a:tcPr>
                </a:tc>
              </a:tr>
              <a:tr h="1014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How often did the person wash her hands?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Answer category 5 = always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Answer category 1(never), 2 (seldom</a:t>
                      </a:r>
                      <a:r>
                        <a:rPr lang="en-GB" sz="1400" dirty="0" smtClean="0">
                          <a:effectLst/>
                        </a:rPr>
                        <a:t>), 3 </a:t>
                      </a:r>
                      <a:r>
                        <a:rPr lang="en-GB" sz="1400" dirty="0">
                          <a:effectLst/>
                        </a:rPr>
                        <a:t>(sometimes) and 4 (often)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95000"/>
                      </a:schemeClr>
                    </a:solidFill>
                  </a:tcPr>
                </a:tc>
              </a:tr>
              <a:tr h="1014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How </a:t>
                      </a:r>
                      <a:r>
                        <a:rPr lang="en-GB" sz="1400" dirty="0" smtClean="0">
                          <a:effectLst/>
                        </a:rPr>
                        <a:t>often </a:t>
                      </a:r>
                      <a:r>
                        <a:rPr lang="en-GB" sz="1400" dirty="0">
                          <a:effectLst/>
                        </a:rPr>
                        <a:t>did you wash your hands yesterday?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Define a minimum number, p. ex 5 times a day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Less than 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95000"/>
                      </a:schemeClr>
                    </a:solidFill>
                  </a:tcPr>
                </a:tc>
              </a:tr>
              <a:tr h="498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Observation: Water and soap available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Y</a:t>
                      </a:r>
                      <a:r>
                        <a:rPr lang="en-GB" sz="1400" dirty="0" smtClean="0">
                          <a:effectLst/>
                        </a:rPr>
                        <a:t>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N</a:t>
                      </a:r>
                      <a:r>
                        <a:rPr lang="en-GB" sz="1400" dirty="0" smtClean="0">
                          <a:effectLst/>
                        </a:rPr>
                        <a:t>o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95000"/>
                      </a:schemeClr>
                    </a:solidFill>
                  </a:tcPr>
                </a:tc>
              </a:tr>
              <a:tr h="241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Total score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</a:rPr>
                        <a:t>4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</a:rPr>
                        <a:t>0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6093296"/>
            <a:ext cx="777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b="1" dirty="0" smtClean="0">
                <a:sym typeface="Wingdings" panose="05000000000000000000" pitchFamily="2" charset="2"/>
              </a:rPr>
              <a:t> </a:t>
            </a:r>
            <a:r>
              <a:rPr lang="de-CH" sz="1800" b="1" dirty="0" err="1" smtClean="0">
                <a:sym typeface="Wingdings" panose="05000000000000000000" pitchFamily="2" charset="2"/>
              </a:rPr>
              <a:t>If</a:t>
            </a:r>
            <a:r>
              <a:rPr lang="de-CH" sz="1800" b="1" dirty="0" smtClean="0">
                <a:sym typeface="Wingdings" panose="05000000000000000000" pitchFamily="2" charset="2"/>
              </a:rPr>
              <a:t> a </a:t>
            </a:r>
            <a:r>
              <a:rPr lang="de-CH" sz="1800" b="1" dirty="0" err="1" smtClean="0">
                <a:sym typeface="Wingdings" panose="05000000000000000000" pitchFamily="2" charset="2"/>
              </a:rPr>
              <a:t>person</a:t>
            </a:r>
            <a:r>
              <a:rPr lang="de-CH" sz="1800" b="1" dirty="0" smtClean="0">
                <a:sym typeface="Wingdings" panose="05000000000000000000" pitchFamily="2" charset="2"/>
              </a:rPr>
              <a:t> </a:t>
            </a:r>
            <a:r>
              <a:rPr lang="de-CH" sz="1800" b="1" dirty="0" err="1" smtClean="0">
                <a:sym typeface="Wingdings" panose="05000000000000000000" pitchFamily="2" charset="2"/>
              </a:rPr>
              <a:t>gets</a:t>
            </a:r>
            <a:r>
              <a:rPr lang="de-CH" sz="1800" b="1" dirty="0" smtClean="0">
                <a:sym typeface="Wingdings" panose="05000000000000000000" pitchFamily="2" charset="2"/>
              </a:rPr>
              <a:t> a </a:t>
            </a:r>
            <a:r>
              <a:rPr lang="de-CH" sz="1800" b="1" dirty="0" err="1" smtClean="0">
                <a:sym typeface="Wingdings" panose="05000000000000000000" pitchFamily="2" charset="2"/>
              </a:rPr>
              <a:t>the</a:t>
            </a:r>
            <a:r>
              <a:rPr lang="de-CH" sz="1800" b="1" dirty="0" smtClean="0">
                <a:sym typeface="Wingdings" panose="05000000000000000000" pitchFamily="2" charset="2"/>
              </a:rPr>
              <a:t> score </a:t>
            </a:r>
            <a:r>
              <a:rPr lang="de-CH" sz="1800" b="1" dirty="0" err="1" smtClean="0">
                <a:sym typeface="Wingdings" panose="05000000000000000000" pitchFamily="2" charset="2"/>
              </a:rPr>
              <a:t>of</a:t>
            </a:r>
            <a:r>
              <a:rPr lang="de-CH" sz="1800" b="1" dirty="0" smtClean="0">
                <a:sym typeface="Wingdings" panose="05000000000000000000" pitchFamily="2" charset="2"/>
              </a:rPr>
              <a:t> 4, </a:t>
            </a:r>
            <a:r>
              <a:rPr lang="de-CH" sz="1800" b="1" dirty="0" err="1" smtClean="0">
                <a:sym typeface="Wingdings" panose="05000000000000000000" pitchFamily="2" charset="2"/>
              </a:rPr>
              <a:t>she</a:t>
            </a:r>
            <a:r>
              <a:rPr lang="de-CH" sz="1800" b="1" dirty="0" smtClean="0">
                <a:sym typeface="Wingdings" panose="05000000000000000000" pitchFamily="2" charset="2"/>
              </a:rPr>
              <a:t> </a:t>
            </a:r>
            <a:r>
              <a:rPr lang="de-CH" sz="1800" b="1" dirty="0" err="1" smtClean="0">
                <a:sym typeface="Wingdings" panose="05000000000000000000" pitchFamily="2" charset="2"/>
              </a:rPr>
              <a:t>is</a:t>
            </a:r>
            <a:r>
              <a:rPr lang="de-CH" sz="1800" b="1" dirty="0" smtClean="0">
                <a:sym typeface="Wingdings" panose="05000000000000000000" pitchFamily="2" charset="2"/>
              </a:rPr>
              <a:t> </a:t>
            </a:r>
            <a:r>
              <a:rPr lang="de-CH" sz="1800" b="1" dirty="0" err="1" smtClean="0">
                <a:sym typeface="Wingdings" panose="05000000000000000000" pitchFamily="2" charset="2"/>
              </a:rPr>
              <a:t>considered</a:t>
            </a:r>
            <a:r>
              <a:rPr lang="de-CH" sz="1800" b="1" dirty="0" smtClean="0">
                <a:sym typeface="Wingdings" panose="05000000000000000000" pitchFamily="2" charset="2"/>
              </a:rPr>
              <a:t> a DOER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20092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9226" y="1268760"/>
            <a:ext cx="8458200" cy="5284787"/>
          </a:xfrm>
        </p:spPr>
        <p:txBody>
          <a:bodyPr/>
          <a:lstStyle/>
          <a:p>
            <a:pPr>
              <a:defRPr/>
            </a:pPr>
            <a:r>
              <a:rPr lang="en-US" sz="1800" smtClean="0">
                <a:latin typeface="Arial" charset="0"/>
                <a:cs typeface="Arial" charset="0"/>
                <a:sym typeface="Wingdings" pitchFamily="2" charset="2"/>
              </a:rPr>
              <a:t> </a:t>
            </a:r>
            <a:r>
              <a:rPr lang="en-US" sz="2000" b="1" dirty="0">
                <a:latin typeface="Arial" charset="0"/>
                <a:cs typeface="Arial" charset="0"/>
              </a:rPr>
              <a:t>Behavior</a:t>
            </a:r>
            <a:r>
              <a:rPr lang="en-US" sz="2000" dirty="0">
                <a:latin typeface="Arial" charset="0"/>
                <a:cs typeface="Arial" charset="0"/>
              </a:rPr>
              <a:t> = sequences of actions of the target population</a:t>
            </a:r>
          </a:p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  <a:sym typeface="Wingdings" pitchFamily="2" charset="2"/>
              </a:rPr>
              <a:t> </a:t>
            </a:r>
            <a:r>
              <a:rPr lang="en-US" sz="2000" b="1" dirty="0">
                <a:latin typeface="Arial" charset="0"/>
                <a:cs typeface="Arial" charset="0"/>
              </a:rPr>
              <a:t>Action</a:t>
            </a:r>
            <a:r>
              <a:rPr lang="en-US" sz="2000" dirty="0">
                <a:latin typeface="Arial" charset="0"/>
                <a:cs typeface="Arial" charset="0"/>
              </a:rPr>
              <a:t> = performed activity </a:t>
            </a:r>
          </a:p>
          <a:p>
            <a:pPr marL="0" indent="0">
              <a:defRPr/>
            </a:pPr>
            <a:endParaRPr lang="en-US" sz="2000" dirty="0">
              <a:latin typeface="Arial" charset="0"/>
              <a:cs typeface="Arial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000" b="1" dirty="0">
                <a:latin typeface="Arial" charset="0"/>
                <a:cs typeface="Arial" charset="0"/>
              </a:rPr>
              <a:t>Define beginning and </a:t>
            </a:r>
            <a:r>
              <a:rPr lang="en-US" sz="2000" b="1" dirty="0" smtClean="0">
                <a:latin typeface="Arial" charset="0"/>
                <a:cs typeface="Arial" charset="0"/>
              </a:rPr>
              <a:t>end </a:t>
            </a:r>
            <a:r>
              <a:rPr lang="en-US" sz="2000" b="1" dirty="0">
                <a:latin typeface="Arial" charset="0"/>
                <a:cs typeface="Arial" charset="0"/>
              </a:rPr>
              <a:t>of </a:t>
            </a:r>
            <a:r>
              <a:rPr lang="en-US" sz="2000" b="1" dirty="0" smtClean="0">
                <a:latin typeface="Arial" charset="0"/>
                <a:cs typeface="Arial" charset="0"/>
              </a:rPr>
              <a:t>behavior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000" b="1" dirty="0" smtClean="0">
                <a:latin typeface="Arial" charset="0"/>
                <a:cs typeface="Arial" charset="0"/>
              </a:rPr>
              <a:t>State </a:t>
            </a:r>
            <a:r>
              <a:rPr lang="en-US" sz="2000" b="1" dirty="0">
                <a:latin typeface="Arial" charset="0"/>
                <a:cs typeface="Arial" charset="0"/>
              </a:rPr>
              <a:t>it precisely</a:t>
            </a:r>
            <a:r>
              <a:rPr lang="en-US" sz="2000" dirty="0" smtClean="0">
                <a:latin typeface="Arial" charset="0"/>
                <a:cs typeface="Arial" charset="0"/>
              </a:rPr>
              <a:t>:</a:t>
            </a:r>
          </a:p>
          <a:p>
            <a:pPr marL="1174750" lvl="2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</a:rPr>
              <a:t>Preparatory behavior</a:t>
            </a:r>
            <a:endParaRPr lang="de-CH" sz="2000" dirty="0">
              <a:latin typeface="Arial" charset="0"/>
              <a:cs typeface="Arial" charset="0"/>
            </a:endParaRPr>
          </a:p>
          <a:p>
            <a:pPr marL="1174750" lvl="2" indent="-4572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All the steps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000" dirty="0">
              <a:latin typeface="Arial" charset="0"/>
              <a:cs typeface="Arial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000" b="1" dirty="0">
                <a:latin typeface="Arial" charset="0"/>
                <a:cs typeface="Arial" charset="0"/>
              </a:rPr>
              <a:t>Measurements of </a:t>
            </a:r>
            <a:r>
              <a:rPr lang="en-US" sz="2000" b="1" dirty="0" smtClean="0">
                <a:latin typeface="Arial" charset="0"/>
                <a:cs typeface="Arial" charset="0"/>
              </a:rPr>
              <a:t>behavior</a:t>
            </a:r>
            <a:r>
              <a:rPr lang="en-US" sz="2000" dirty="0" smtClean="0">
                <a:latin typeface="Arial" charset="0"/>
                <a:cs typeface="Arial" charset="0"/>
              </a:rPr>
              <a:t>:</a:t>
            </a:r>
          </a:p>
          <a:p>
            <a:pPr marL="1174750" lvl="2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</a:rPr>
              <a:t>O</a:t>
            </a:r>
            <a:r>
              <a:rPr lang="en-US" sz="2000" dirty="0" smtClean="0">
                <a:latin typeface="Arial" charset="0"/>
                <a:cs typeface="Arial" charset="0"/>
              </a:rPr>
              <a:t>bservation </a:t>
            </a:r>
            <a:r>
              <a:rPr lang="en-US" sz="2000" dirty="0">
                <a:latin typeface="Arial" charset="0"/>
                <a:cs typeface="Arial" charset="0"/>
              </a:rPr>
              <a:t>of the </a:t>
            </a:r>
            <a:r>
              <a:rPr lang="en-US" sz="2000" dirty="0" smtClean="0">
                <a:latin typeface="Arial" charset="0"/>
                <a:cs typeface="Arial" charset="0"/>
              </a:rPr>
              <a:t>performance</a:t>
            </a:r>
          </a:p>
          <a:p>
            <a:pPr marL="1174750" lvl="2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</a:rPr>
              <a:t>O</a:t>
            </a:r>
            <a:r>
              <a:rPr lang="en-US" sz="2000" dirty="0" smtClean="0">
                <a:latin typeface="Arial" charset="0"/>
                <a:cs typeface="Arial" charset="0"/>
              </a:rPr>
              <a:t>bservation </a:t>
            </a:r>
            <a:r>
              <a:rPr lang="en-US" sz="2000" dirty="0">
                <a:latin typeface="Arial" charset="0"/>
                <a:cs typeface="Arial" charset="0"/>
              </a:rPr>
              <a:t>of outputs (e.g. bottles in the </a:t>
            </a:r>
            <a:r>
              <a:rPr lang="en-US" sz="2000" dirty="0" smtClean="0">
                <a:latin typeface="Arial" charset="0"/>
                <a:cs typeface="Arial" charset="0"/>
              </a:rPr>
              <a:t>sun)</a:t>
            </a:r>
          </a:p>
          <a:p>
            <a:pPr marL="1174750" lvl="2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</a:rPr>
              <a:t>C</a:t>
            </a:r>
            <a:r>
              <a:rPr lang="en-US" sz="2000" dirty="0" smtClean="0">
                <a:latin typeface="Arial" charset="0"/>
                <a:cs typeface="Arial" charset="0"/>
              </a:rPr>
              <a:t>alculating </a:t>
            </a:r>
            <a:r>
              <a:rPr lang="en-US" sz="2000" dirty="0">
                <a:latin typeface="Arial" charset="0"/>
                <a:cs typeface="Arial" charset="0"/>
              </a:rPr>
              <a:t>self-indications (% of consumed </a:t>
            </a:r>
            <a:r>
              <a:rPr lang="en-US" sz="2000" dirty="0" smtClean="0">
                <a:latin typeface="Arial" charset="0"/>
                <a:cs typeface="Arial" charset="0"/>
              </a:rPr>
              <a:t>water)</a:t>
            </a:r>
          </a:p>
          <a:p>
            <a:pPr marL="1174750" lvl="2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</a:rPr>
              <a:t>S</a:t>
            </a:r>
            <a:r>
              <a:rPr lang="en-US" sz="2000" dirty="0" smtClean="0">
                <a:latin typeface="Arial" charset="0"/>
                <a:cs typeface="Arial" charset="0"/>
              </a:rPr>
              <a:t>elf</a:t>
            </a:r>
            <a:r>
              <a:rPr lang="en-US" sz="2000" dirty="0">
                <a:latin typeface="Arial" charset="0"/>
                <a:cs typeface="Arial" charset="0"/>
              </a:rPr>
              <a:t>-</a:t>
            </a:r>
            <a:r>
              <a:rPr lang="en-US" sz="2000" dirty="0" smtClean="0">
                <a:latin typeface="Arial" charset="0"/>
                <a:cs typeface="Arial" charset="0"/>
              </a:rPr>
              <a:t>reporting</a:t>
            </a:r>
            <a:endParaRPr lang="de-CH" sz="2000" dirty="0">
              <a:latin typeface="Arial" charset="0"/>
              <a:cs typeface="Arial" charset="0"/>
            </a:endParaRPr>
          </a:p>
          <a:p>
            <a:endParaRPr lang="en-GB" sz="1800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0" y="457200"/>
            <a:ext cx="6804248" cy="6413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r>
              <a:rPr lang="en-US" altLang="en-US" sz="2800" kern="0" smtClean="0"/>
              <a:t>Evidence based behavior change protocol</a:t>
            </a:r>
            <a:endParaRPr lang="en-GB" sz="2800" kern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Defining</a:t>
            </a:r>
            <a:r>
              <a:rPr lang="de-CH" dirty="0" smtClean="0"/>
              <a:t> a </a:t>
            </a:r>
            <a:r>
              <a:rPr lang="de-CH" dirty="0" err="1" smtClean="0"/>
              <a:t>behavior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36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457200"/>
            <a:ext cx="6624860" cy="640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BO" sz="3600" dirty="0" err="1" smtClean="0"/>
              <a:t>Potential</a:t>
            </a:r>
            <a:r>
              <a:rPr lang="es-BO" sz="3600" dirty="0" smtClean="0"/>
              <a:t> of </a:t>
            </a:r>
            <a:r>
              <a:rPr lang="es-BO" sz="3600" dirty="0" err="1" smtClean="0"/>
              <a:t>intervention</a:t>
            </a:r>
            <a:r>
              <a:rPr lang="es-BO" sz="3600" dirty="0" smtClean="0"/>
              <a:t>: Mali</a:t>
            </a:r>
            <a:endParaRPr lang="fr-FR" sz="3600" dirty="0"/>
          </a:p>
        </p:txBody>
      </p:sp>
      <p:graphicFrame>
        <p:nvGraphicFramePr>
          <p:cNvPr id="5" name="Graphiqu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410152"/>
              </p:ext>
            </p:extLst>
          </p:nvPr>
        </p:nvGraphicFramePr>
        <p:xfrm>
          <a:off x="5730" y="1612831"/>
          <a:ext cx="8640638" cy="4724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520" y="1212721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 err="1" smtClean="0"/>
              <a:t>Risk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factor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53960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Potential of intervention: Mali</a:t>
            </a:r>
            <a:endParaRPr lang="en-GB" dirty="0"/>
          </a:p>
        </p:txBody>
      </p:sp>
      <p:graphicFrame>
        <p:nvGraphicFramePr>
          <p:cNvPr id="10" name="Graphiqu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211825"/>
              </p:ext>
            </p:extLst>
          </p:nvPr>
        </p:nvGraphicFramePr>
        <p:xfrm>
          <a:off x="251520" y="1412775"/>
          <a:ext cx="8515672" cy="5657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121917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 smtClean="0"/>
              <a:t>Norm </a:t>
            </a:r>
            <a:r>
              <a:rPr lang="de-CH" sz="2000" b="1" dirty="0" err="1" smtClean="0"/>
              <a:t>factor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1985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Potential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intervention</a:t>
            </a:r>
            <a:r>
              <a:rPr lang="de-CH" dirty="0" smtClean="0"/>
              <a:t>: Mozambique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757" y="1376772"/>
            <a:ext cx="7848872" cy="5040560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</p:pic>
      <p:sp>
        <p:nvSpPr>
          <p:cNvPr id="5" name="Oval 4"/>
          <p:cNvSpPr/>
          <p:nvPr/>
        </p:nvSpPr>
        <p:spPr bwMode="auto">
          <a:xfrm>
            <a:off x="755576" y="3645024"/>
            <a:ext cx="2016224" cy="504056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827584" y="3645024"/>
            <a:ext cx="1944216" cy="64807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27584" y="3645024"/>
            <a:ext cx="1872208" cy="504056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516216" y="3501008"/>
            <a:ext cx="1224136" cy="6480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211960" y="3507854"/>
            <a:ext cx="1044116" cy="6480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756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700" dirty="0" smtClean="0"/>
              <a:t>Develop </a:t>
            </a:r>
            <a:r>
              <a:rPr lang="en-GB" sz="2700" dirty="0"/>
              <a:t>and design </a:t>
            </a:r>
            <a:r>
              <a:rPr lang="en-GB" sz="2700" dirty="0" err="1" smtClean="0"/>
              <a:t>behavior</a:t>
            </a:r>
            <a:r>
              <a:rPr lang="en-GB" sz="2700" dirty="0" smtClean="0"/>
              <a:t> </a:t>
            </a:r>
            <a:r>
              <a:rPr lang="en-GB" sz="2700" dirty="0"/>
              <a:t>change </a:t>
            </a:r>
            <a:r>
              <a:rPr lang="en-GB" sz="2700" dirty="0" smtClean="0"/>
              <a:t>strategies</a:t>
            </a: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b="1" dirty="0" smtClean="0"/>
              <a:t>Conclusions from </a:t>
            </a:r>
            <a:r>
              <a:rPr lang="en-GB" sz="1800" b="1" dirty="0"/>
              <a:t>the analysis in Mozambique</a:t>
            </a:r>
            <a:r>
              <a:rPr lang="en-GB" sz="1800" dirty="0"/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b="1" dirty="0" smtClean="0"/>
              <a:t>Risk factor</a:t>
            </a:r>
            <a:r>
              <a:rPr lang="en-GB" sz="1800" dirty="0"/>
              <a:t>: There is no big difference between doers and </a:t>
            </a:r>
            <a:r>
              <a:rPr lang="en-GB" sz="1800" dirty="0" smtClean="0"/>
              <a:t>non-doers 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b="1" dirty="0" smtClean="0">
                <a:sym typeface="Wingdings" panose="05000000000000000000" pitchFamily="2" charset="2"/>
              </a:rPr>
              <a:t></a:t>
            </a:r>
            <a:r>
              <a:rPr lang="en-GB" sz="1800" b="1" dirty="0" smtClean="0"/>
              <a:t> </a:t>
            </a:r>
            <a:r>
              <a:rPr lang="en-GB" sz="1800" b="1" dirty="0"/>
              <a:t>no action </a:t>
            </a:r>
            <a:r>
              <a:rPr lang="en-GB" sz="1800" b="1" dirty="0" smtClean="0"/>
              <a:t>needed</a:t>
            </a:r>
            <a:endParaRPr lang="en-GB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Norm and s</a:t>
            </a:r>
            <a:r>
              <a:rPr lang="en-GB" sz="1800" b="1" dirty="0" smtClean="0"/>
              <a:t>elf-regulation </a:t>
            </a:r>
            <a:r>
              <a:rPr lang="en-GB" sz="1800" b="1" dirty="0"/>
              <a:t>factors</a:t>
            </a:r>
            <a:r>
              <a:rPr lang="en-GB" sz="1800" dirty="0"/>
              <a:t>: </a:t>
            </a:r>
            <a:r>
              <a:rPr lang="en-GB" sz="1800" dirty="0" smtClean="0"/>
              <a:t>There </a:t>
            </a:r>
            <a:r>
              <a:rPr lang="en-GB" sz="1800" dirty="0"/>
              <a:t>are some big differences between the </a:t>
            </a:r>
            <a:r>
              <a:rPr lang="en-GB" sz="1800" dirty="0" smtClean="0"/>
              <a:t>“Others’ </a:t>
            </a:r>
            <a:r>
              <a:rPr lang="en-GB" sz="1800" dirty="0" err="1" smtClean="0"/>
              <a:t>behavior</a:t>
            </a:r>
            <a:r>
              <a:rPr lang="en-GB" sz="1800" dirty="0" smtClean="0"/>
              <a:t>”, </a:t>
            </a:r>
            <a:r>
              <a:rPr lang="en-GB" sz="1800" dirty="0"/>
              <a:t>Action control, Remembering and </a:t>
            </a:r>
            <a:r>
              <a:rPr lang="en-GB" sz="1800" dirty="0" smtClean="0"/>
              <a:t>Engagement factors </a:t>
            </a:r>
            <a:r>
              <a:rPr lang="en-GB" sz="1800" b="1" dirty="0" smtClean="0">
                <a:sym typeface="Wingdings" panose="05000000000000000000" pitchFamily="2" charset="2"/>
              </a:rPr>
              <a:t></a:t>
            </a:r>
            <a:r>
              <a:rPr lang="en-GB" sz="1800" b="1" dirty="0" smtClean="0"/>
              <a:t> </a:t>
            </a:r>
            <a:r>
              <a:rPr lang="en-GB" sz="1800" b="1" dirty="0"/>
              <a:t>These are the factors to target</a:t>
            </a:r>
            <a:endParaRPr lang="en-GB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Condition of latrine: </a:t>
            </a:r>
            <a:r>
              <a:rPr lang="en-GB" sz="1800" dirty="0" smtClean="0"/>
              <a:t>Differs between </a:t>
            </a:r>
            <a:r>
              <a:rPr lang="en-GB" sz="1800" dirty="0"/>
              <a:t>doers and </a:t>
            </a:r>
            <a:r>
              <a:rPr lang="en-GB" sz="1800" dirty="0" smtClean="0"/>
              <a:t>non-doers </a:t>
            </a:r>
            <a:r>
              <a:rPr lang="en-GB" sz="1800" dirty="0">
                <a:sym typeface="Wingdings" panose="05000000000000000000" pitchFamily="2" charset="2"/>
              </a:rPr>
              <a:t></a:t>
            </a:r>
            <a:r>
              <a:rPr lang="en-GB" sz="1800" dirty="0"/>
              <a:t> this might have an influence on the </a:t>
            </a:r>
            <a:r>
              <a:rPr lang="en-GB" sz="1800" dirty="0" smtClean="0"/>
              <a:t>use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CH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0" lvl="0" indent="0"/>
            <a:r>
              <a:rPr lang="de-CH" sz="1800" b="1" dirty="0" smtClean="0"/>
              <a:t>Next </a:t>
            </a:r>
            <a:r>
              <a:rPr lang="de-CH" sz="1800" b="1" dirty="0" err="1" smtClean="0"/>
              <a:t>steps</a:t>
            </a:r>
            <a:r>
              <a:rPr lang="de-CH" sz="1800" b="1" dirty="0" smtClean="0"/>
              <a:t>:</a:t>
            </a:r>
            <a:endParaRPr lang="de-CH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CH" sz="1800" dirty="0" err="1" smtClean="0"/>
              <a:t>Use</a:t>
            </a:r>
            <a:r>
              <a:rPr lang="de-CH" sz="1800" dirty="0" smtClean="0"/>
              <a:t> </a:t>
            </a:r>
            <a:r>
              <a:rPr lang="de-CH" sz="1800" dirty="0" err="1" smtClean="0"/>
              <a:t>the</a:t>
            </a:r>
            <a:r>
              <a:rPr lang="de-CH" sz="1800" dirty="0" smtClean="0"/>
              <a:t> </a:t>
            </a:r>
            <a:r>
              <a:rPr lang="de-CH" sz="1800" dirty="0" err="1"/>
              <a:t>B</a:t>
            </a:r>
            <a:r>
              <a:rPr lang="de-CH" sz="1800" dirty="0" err="1" smtClean="0"/>
              <a:t>ehavior</a:t>
            </a:r>
            <a:r>
              <a:rPr lang="de-CH" sz="1800" dirty="0" smtClean="0"/>
              <a:t> Change </a:t>
            </a:r>
            <a:r>
              <a:rPr lang="de-CH" sz="1800" dirty="0" err="1" smtClean="0"/>
              <a:t>Technique</a:t>
            </a:r>
            <a:r>
              <a:rPr lang="de-CH" sz="1800" dirty="0" smtClean="0"/>
              <a:t> </a:t>
            </a:r>
            <a:r>
              <a:rPr lang="de-CH" sz="1800" dirty="0" err="1" smtClean="0"/>
              <a:t>list</a:t>
            </a:r>
            <a:r>
              <a:rPr lang="de-CH" sz="1800" dirty="0" smtClean="0"/>
              <a:t> </a:t>
            </a:r>
            <a:r>
              <a:rPr lang="de-CH" sz="1800" dirty="0" err="1" smtClean="0"/>
              <a:t>to</a:t>
            </a:r>
            <a:r>
              <a:rPr lang="de-CH" sz="1800" dirty="0" smtClean="0"/>
              <a:t> </a:t>
            </a:r>
            <a:r>
              <a:rPr lang="de-CH" sz="1800" dirty="0" err="1" smtClean="0"/>
              <a:t>define</a:t>
            </a:r>
            <a:r>
              <a:rPr lang="de-CH" sz="1800" dirty="0" smtClean="0"/>
              <a:t> a </a:t>
            </a:r>
            <a:r>
              <a:rPr lang="de-CH" sz="1800" dirty="0" err="1" smtClean="0"/>
              <a:t>possible</a:t>
            </a:r>
            <a:r>
              <a:rPr lang="de-CH" sz="1800" dirty="0" smtClean="0"/>
              <a:t> </a:t>
            </a:r>
            <a:r>
              <a:rPr lang="de-CH" sz="1800" dirty="0" err="1" smtClean="0"/>
              <a:t>intervention</a:t>
            </a:r>
            <a:r>
              <a:rPr lang="de-CH" sz="1800" dirty="0" smtClean="0"/>
              <a:t> </a:t>
            </a:r>
            <a:r>
              <a:rPr lang="de-CH" sz="1800" dirty="0" err="1" smtClean="0"/>
              <a:t>for</a:t>
            </a:r>
            <a:r>
              <a:rPr lang="de-CH" sz="1800" dirty="0" smtClean="0"/>
              <a:t> </a:t>
            </a:r>
            <a:r>
              <a:rPr lang="de-CH" sz="1800" dirty="0" err="1" smtClean="0"/>
              <a:t>the</a:t>
            </a:r>
            <a:r>
              <a:rPr lang="de-CH" sz="1800" dirty="0" smtClean="0"/>
              <a:t> </a:t>
            </a:r>
            <a:r>
              <a:rPr lang="de-CH" sz="1800" dirty="0" err="1" smtClean="0"/>
              <a:t>identificated</a:t>
            </a:r>
            <a:r>
              <a:rPr lang="de-CH" sz="1800" dirty="0" smtClean="0"/>
              <a:t> </a:t>
            </a:r>
            <a:r>
              <a:rPr lang="de-CH" sz="1800" dirty="0" err="1" smtClean="0"/>
              <a:t>factors</a:t>
            </a:r>
            <a:r>
              <a:rPr lang="de-CH" sz="1800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CH" sz="1800" dirty="0" err="1" smtClean="0"/>
              <a:t>Choose</a:t>
            </a:r>
            <a:r>
              <a:rPr lang="de-CH" sz="1800" dirty="0" smtClean="0"/>
              <a:t> </a:t>
            </a:r>
            <a:r>
              <a:rPr lang="de-CH" sz="1800" dirty="0" err="1" smtClean="0"/>
              <a:t>the</a:t>
            </a:r>
            <a:r>
              <a:rPr lang="de-CH" sz="1800" dirty="0" smtClean="0"/>
              <a:t> </a:t>
            </a:r>
            <a:r>
              <a:rPr lang="de-CH" sz="1800" dirty="0" err="1" smtClean="0"/>
              <a:t>communication</a:t>
            </a:r>
            <a:r>
              <a:rPr lang="de-CH" sz="1800" dirty="0" smtClean="0"/>
              <a:t> </a:t>
            </a:r>
            <a:r>
              <a:rPr lang="de-CH" sz="1800" dirty="0" err="1" smtClean="0"/>
              <a:t>channels</a:t>
            </a:r>
            <a:r>
              <a:rPr lang="de-CH" sz="1800" dirty="0" smtClean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CH" sz="1800" dirty="0" err="1" smtClean="0"/>
              <a:t>Describe</a:t>
            </a:r>
            <a:r>
              <a:rPr lang="de-CH" sz="1800" dirty="0" smtClean="0"/>
              <a:t> </a:t>
            </a:r>
            <a:r>
              <a:rPr lang="de-CH" sz="1800" dirty="0" err="1" smtClean="0"/>
              <a:t>the</a:t>
            </a:r>
            <a:r>
              <a:rPr lang="de-CH" sz="1800" dirty="0" smtClean="0"/>
              <a:t> </a:t>
            </a:r>
            <a:r>
              <a:rPr lang="de-CH" sz="1800" dirty="0" err="1" smtClean="0"/>
              <a:t>interventions</a:t>
            </a:r>
            <a:r>
              <a:rPr lang="de-CH" sz="1800" dirty="0" smtClean="0"/>
              <a:t> </a:t>
            </a:r>
            <a:r>
              <a:rPr lang="de-CH" sz="1800" dirty="0" err="1" smtClean="0"/>
              <a:t>precisely</a:t>
            </a:r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6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FFFFFF"/>
                </a:solidFill>
              </a:rPr>
              <a:t>Develop and design </a:t>
            </a:r>
            <a:r>
              <a:rPr lang="en-GB" sz="2400" dirty="0" err="1">
                <a:solidFill>
                  <a:srgbClr val="FFFFFF"/>
                </a:solidFill>
              </a:rPr>
              <a:t>behavior</a:t>
            </a:r>
            <a:r>
              <a:rPr lang="en-GB" sz="2400" dirty="0">
                <a:solidFill>
                  <a:srgbClr val="FFFFFF"/>
                </a:solidFill>
              </a:rPr>
              <a:t> change strategies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718928"/>
              </p:ext>
            </p:extLst>
          </p:nvPr>
        </p:nvGraphicFramePr>
        <p:xfrm>
          <a:off x="323850" y="1341438"/>
          <a:ext cx="7416824" cy="4913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4636"/>
                <a:gridCol w="2283277"/>
                <a:gridCol w="2168911"/>
              </a:tblGrid>
              <a:tr h="188262">
                <a:tc gridSpan="3"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Example for latrine use in Mozambique</a:t>
                      </a:r>
                      <a:endParaRPr lang="en-GB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8262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Today’s situation</a:t>
                      </a:r>
                      <a:endParaRPr lang="en-GB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Tomorrow’s situation</a:t>
                      </a:r>
                      <a:endParaRPr lang="en-GB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How we can achieve it</a:t>
                      </a:r>
                      <a:endParaRPr lang="en-GB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9770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What non-doers think about the behavior</a:t>
                      </a:r>
                      <a:endParaRPr lang="en-GB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What we want the target individuals to think and feel about the behavior tomorrow:</a:t>
                      </a:r>
                      <a:endParaRPr lang="en-GB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How we will achieve this (BCT)</a:t>
                      </a:r>
                      <a:endParaRPr lang="en-GB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9579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Risk factor: There is no significant difference between doers and non doers</a:t>
                      </a:r>
                      <a:endParaRPr lang="en-GB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 change required</a:t>
                      </a:r>
                      <a:endParaRPr lang="en-GB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 intervention required</a:t>
                      </a:r>
                      <a:endParaRPr lang="en-GB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6969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Attitude factors</a:t>
                      </a:r>
                      <a:endParaRPr lang="en-GB" sz="1050">
                        <a:effectLst/>
                      </a:endParaRPr>
                    </a:p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It is not safe and there is not enough privacy to use a latrine.</a:t>
                      </a:r>
                      <a:endParaRPr lang="en-GB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 feel safe using a latrine.</a:t>
                      </a:r>
                      <a:endParaRPr lang="en-GB" sz="1050">
                        <a:effectLst/>
                      </a:endParaRPr>
                    </a:p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 have privacy when using my latrine.</a:t>
                      </a:r>
                      <a:endParaRPr lang="en-GB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BCT 8: Decribe positive feeling when using latrine</a:t>
                      </a:r>
                      <a:endParaRPr lang="en-GB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4359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Norm factors:</a:t>
                      </a:r>
                      <a:endParaRPr lang="en-GB" sz="1050">
                        <a:effectLst/>
                      </a:endParaRPr>
                    </a:p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Not many of my family use the latrine.</a:t>
                      </a:r>
                      <a:endParaRPr lang="en-GB" sz="1050">
                        <a:effectLst/>
                      </a:endParaRPr>
                    </a:p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Not many of the community use the latrine.</a:t>
                      </a:r>
                      <a:endParaRPr lang="en-GB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Most of my family members use the latrine.</a:t>
                      </a:r>
                      <a:endParaRPr lang="en-GB" sz="1050" dirty="0">
                        <a:effectLst/>
                      </a:endParaRPr>
                    </a:p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Most of the community uses the latrine.</a:t>
                      </a:r>
                      <a:endParaRPr lang="en-GB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BCT 9: Inform about other’s behavior</a:t>
                      </a:r>
                      <a:endParaRPr lang="en-GB" sz="1050">
                        <a:effectLst/>
                      </a:endParaRPr>
                    </a:p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BCT 10: Prompt public commitment</a:t>
                      </a:r>
                      <a:endParaRPr lang="en-GB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4359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Capacity factor:</a:t>
                      </a:r>
                      <a:endParaRPr lang="en-GB" sz="1050">
                        <a:effectLst/>
                      </a:endParaRPr>
                    </a:p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It is difficult to access the latrine.</a:t>
                      </a:r>
                      <a:endParaRPr lang="en-GB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It is easy to access the latrine.</a:t>
                      </a:r>
                      <a:endParaRPr lang="en-GB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BCT 15: Provide instruction</a:t>
                      </a:r>
                      <a:endParaRPr lang="en-GB" sz="1050">
                        <a:effectLst/>
                      </a:endParaRPr>
                    </a:p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BCT 20: facilitate resources</a:t>
                      </a:r>
                      <a:endParaRPr lang="en-GB" sz="1050">
                        <a:effectLst/>
                      </a:endParaRPr>
                    </a:p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BCT 21: Organize social support</a:t>
                      </a:r>
                      <a:endParaRPr lang="en-GB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51748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Self-regulation factors:</a:t>
                      </a:r>
                      <a:endParaRPr lang="en-GB" sz="1050">
                        <a:effectLst/>
                      </a:endParaRPr>
                    </a:p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 do not check if the latrine is clean.</a:t>
                      </a:r>
                      <a:endParaRPr lang="en-GB" sz="1050">
                        <a:effectLst/>
                      </a:endParaRPr>
                    </a:p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 do forget to use the latrine.</a:t>
                      </a:r>
                      <a:endParaRPr lang="en-GB" sz="1050">
                        <a:effectLst/>
                      </a:endParaRPr>
                    </a:p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 am not committed/motivated to use the latrine.</a:t>
                      </a:r>
                      <a:endParaRPr lang="en-GB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 check the latrine’s condition.</a:t>
                      </a:r>
                      <a:endParaRPr lang="en-GB" sz="1050">
                        <a:effectLst/>
                      </a:endParaRPr>
                    </a:p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 always remember to use the latrine.</a:t>
                      </a:r>
                      <a:endParaRPr lang="en-GB" sz="1050">
                        <a:effectLst/>
                      </a:endParaRPr>
                    </a:p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 am committed to maintaining and using a latrine.</a:t>
                      </a:r>
                      <a:endParaRPr lang="en-GB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BCT 36 Agree a behavioral contract</a:t>
                      </a:r>
                      <a:endParaRPr lang="en-GB" sz="1050" dirty="0">
                        <a:effectLst/>
                      </a:endParaRPr>
                    </a:p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BCT 10 Prompt public commitment</a:t>
                      </a:r>
                      <a:endParaRPr lang="en-GB" sz="1050" dirty="0">
                        <a:effectLst/>
                      </a:endParaRPr>
                    </a:p>
                    <a:p>
                      <a:pPr>
                        <a:lnSpc>
                          <a:spcPts val="13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GB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4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Risk</a:t>
            </a:r>
            <a:r>
              <a:rPr lang="de-CH" dirty="0" smtClean="0"/>
              <a:t> </a:t>
            </a:r>
            <a:r>
              <a:rPr lang="de-CH" dirty="0" err="1"/>
              <a:t>f</a:t>
            </a:r>
            <a:r>
              <a:rPr lang="de-CH" dirty="0" err="1" smtClean="0"/>
              <a:t>actors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1800" b="1" i="1" dirty="0"/>
              <a:t>Information </a:t>
            </a:r>
            <a:r>
              <a:rPr lang="en-GB" sz="1800" b="1" i="1" dirty="0" err="1"/>
              <a:t>b</a:t>
            </a:r>
            <a:r>
              <a:rPr lang="en-GB" sz="1800" b="1" i="1" dirty="0" err="1" smtClean="0"/>
              <a:t>ehavior</a:t>
            </a:r>
            <a:r>
              <a:rPr lang="en-GB" sz="1800" b="1" i="1" dirty="0" smtClean="0"/>
              <a:t> change techniques (BCTs) </a:t>
            </a:r>
            <a:r>
              <a:rPr lang="en-GB" sz="1800" b="1" i="1" dirty="0"/>
              <a:t>==&gt; Risk </a:t>
            </a:r>
            <a:r>
              <a:rPr lang="en-GB" sz="1800" b="1" i="1" dirty="0" smtClean="0"/>
              <a:t>Factors</a:t>
            </a:r>
          </a:p>
          <a:p>
            <a:endParaRPr lang="de-CH" sz="1800" dirty="0"/>
          </a:p>
          <a:p>
            <a:r>
              <a:rPr lang="en-GB" sz="1800" i="1" dirty="0" smtClean="0"/>
              <a:t>Presenting facts </a:t>
            </a:r>
            <a:r>
              <a:rPr lang="en-GB" sz="1800" i="1" dirty="0"/>
              <a:t>/ knowledge transfer: </a:t>
            </a:r>
            <a:r>
              <a:rPr lang="en-GB" sz="1800" dirty="0" smtClean="0"/>
              <a:t>communicate </a:t>
            </a:r>
            <a:r>
              <a:rPr lang="en-GB" sz="1800" dirty="0"/>
              <a:t>circumstances and possibilities of contracting a disease (e.g. </a:t>
            </a:r>
            <a:r>
              <a:rPr lang="en-GB" sz="1800" dirty="0" smtClean="0"/>
              <a:t>verbal </a:t>
            </a:r>
            <a:r>
              <a:rPr lang="en-GB" sz="1800" dirty="0"/>
              <a:t>presentation, pictures, movies</a:t>
            </a:r>
            <a:r>
              <a:rPr lang="en-GB" sz="1800" dirty="0" smtClean="0"/>
              <a:t>).</a:t>
            </a:r>
          </a:p>
          <a:p>
            <a:r>
              <a:rPr lang="en-GB" sz="1800" dirty="0" smtClean="0">
                <a:sym typeface="Wingdings" pitchFamily="2" charset="2"/>
              </a:rPr>
              <a:t> </a:t>
            </a:r>
            <a:r>
              <a:rPr lang="en-GB" sz="1800" dirty="0" smtClean="0">
                <a:sym typeface="Wingdings" pitchFamily="2" charset="2"/>
                <a:hlinkClick r:id="rId3" action="ppaction://hlinkfile"/>
              </a:rPr>
              <a:t>F-Diagram</a:t>
            </a:r>
            <a:r>
              <a:rPr lang="en-GB" sz="1800" dirty="0" smtClean="0">
                <a:sym typeface="Wingdings" pitchFamily="2" charset="2"/>
              </a:rPr>
              <a:t> / </a:t>
            </a:r>
            <a:r>
              <a:rPr lang="en-GB" sz="1800" dirty="0">
                <a:sym typeface="Wingdings" pitchFamily="2" charset="2"/>
                <a:hlinkClick r:id="rId4" action="ppaction://hlinkfile"/>
              </a:rPr>
              <a:t>Information intervention</a:t>
            </a:r>
            <a:r>
              <a:rPr lang="en-GB" sz="1800" dirty="0">
                <a:sym typeface="Wingdings" pitchFamily="2" charset="2"/>
              </a:rPr>
              <a:t> / </a:t>
            </a:r>
            <a:r>
              <a:rPr lang="en-GB" sz="1800" dirty="0" smtClean="0">
                <a:sym typeface="Wingdings" pitchFamily="2" charset="2"/>
              </a:rPr>
              <a:t>Material</a:t>
            </a:r>
            <a:r>
              <a:rPr lang="en-GB" sz="1800" dirty="0" smtClean="0"/>
              <a:t/>
            </a:r>
            <a:br>
              <a:rPr lang="en-GB" sz="1800" dirty="0" smtClean="0"/>
            </a:br>
            <a:endParaRPr lang="de-CH" sz="1800" dirty="0"/>
          </a:p>
          <a:p>
            <a:r>
              <a:rPr lang="en-GB" sz="1800" i="1" dirty="0"/>
              <a:t>Personal risk information: </a:t>
            </a:r>
            <a:r>
              <a:rPr lang="en-GB" sz="1800" dirty="0" smtClean="0"/>
              <a:t>individualised </a:t>
            </a:r>
            <a:r>
              <a:rPr lang="en-GB" sz="1800" dirty="0"/>
              <a:t>messages </a:t>
            </a:r>
            <a:r>
              <a:rPr lang="en-GB" sz="1800" dirty="0" smtClean="0"/>
              <a:t>focusing on </a:t>
            </a:r>
            <a:r>
              <a:rPr lang="en-GB" sz="1800" dirty="0"/>
              <a:t>cumulative risk effects and presenting </a:t>
            </a:r>
            <a:r>
              <a:rPr lang="en-GB" sz="1800" dirty="0" smtClean="0"/>
              <a:t>individual examples </a:t>
            </a:r>
            <a:r>
              <a:rPr lang="en-GB" sz="1800" dirty="0"/>
              <a:t>/ </a:t>
            </a:r>
            <a:r>
              <a:rPr lang="en-GB" sz="1800" dirty="0" smtClean="0"/>
              <a:t>to </a:t>
            </a:r>
            <a:r>
              <a:rPr lang="en-GB" sz="1800" dirty="0"/>
              <a:t>request </a:t>
            </a:r>
            <a:r>
              <a:rPr lang="en-GB" sz="1800" dirty="0" smtClean="0"/>
              <a:t>people </a:t>
            </a:r>
            <a:r>
              <a:rPr lang="en-GB" sz="1800" dirty="0"/>
              <a:t>to </a:t>
            </a:r>
            <a:r>
              <a:rPr lang="en-GB" sz="1800" dirty="0" smtClean="0"/>
              <a:t>assess </a:t>
            </a:r>
            <a:r>
              <a:rPr lang="en-GB" sz="1800" dirty="0"/>
              <a:t>their own </a:t>
            </a:r>
            <a:r>
              <a:rPr lang="en-GB" sz="1800" dirty="0" smtClean="0"/>
              <a:t>susceptibility</a:t>
            </a:r>
            <a:br>
              <a:rPr lang="en-GB" sz="1800" dirty="0" smtClean="0"/>
            </a:br>
            <a:endParaRPr lang="en-GB" sz="1800" dirty="0" smtClean="0"/>
          </a:p>
          <a:p>
            <a:r>
              <a:rPr lang="en-GB" sz="1800" i="1" dirty="0" smtClean="0"/>
              <a:t>Showing </a:t>
            </a:r>
            <a:r>
              <a:rPr lang="en-GB" sz="1800" i="1" dirty="0"/>
              <a:t>scenarios: </a:t>
            </a:r>
            <a:r>
              <a:rPr lang="en-GB" sz="1800" dirty="0" smtClean="0"/>
              <a:t>presenting </a:t>
            </a:r>
            <a:r>
              <a:rPr lang="en-GB" sz="1800" dirty="0"/>
              <a:t>situations in </a:t>
            </a:r>
            <a:r>
              <a:rPr lang="en-GB" sz="1800" dirty="0" smtClean="0"/>
              <a:t>the person’s everyday life </a:t>
            </a:r>
            <a:r>
              <a:rPr lang="en-GB" sz="1800" dirty="0"/>
              <a:t>where she or he </a:t>
            </a:r>
            <a:r>
              <a:rPr lang="en-GB" sz="1800" dirty="0" smtClean="0"/>
              <a:t>is at risk of contracting </a:t>
            </a:r>
            <a:r>
              <a:rPr lang="en-GB" sz="1800" dirty="0"/>
              <a:t>the </a:t>
            </a:r>
            <a:r>
              <a:rPr lang="en-GB" sz="1800" dirty="0" smtClean="0"/>
              <a:t>disease</a:t>
            </a:r>
          </a:p>
          <a:p>
            <a:pPr marL="285750" indent="-285750">
              <a:buFont typeface="Wingdings"/>
              <a:buChar char="è"/>
            </a:pPr>
            <a:r>
              <a:rPr lang="en-GB" sz="1800" dirty="0" smtClean="0"/>
              <a:t> </a:t>
            </a:r>
            <a:r>
              <a:rPr lang="en-GB" sz="1800" dirty="0" smtClean="0">
                <a:hlinkClick r:id="rId5" action="ppaction://hlinkfile"/>
              </a:rPr>
              <a:t>Risk </a:t>
            </a:r>
            <a:r>
              <a:rPr lang="en-GB" sz="1800" dirty="0">
                <a:hlinkClick r:id="rId5" action="ppaction://hlinkfile"/>
              </a:rPr>
              <a:t>info </a:t>
            </a:r>
            <a:r>
              <a:rPr lang="en-GB" sz="1800" dirty="0" smtClean="0">
                <a:hlinkClick r:id="rId5" action="ppaction://hlinkfile"/>
              </a:rPr>
              <a:t>vulnerability </a:t>
            </a:r>
            <a:r>
              <a:rPr lang="en-GB" sz="1800" dirty="0" smtClean="0"/>
              <a:t>/ Material</a:t>
            </a:r>
          </a:p>
          <a:p>
            <a:pPr marL="285750" indent="-285750">
              <a:buFont typeface="Wingdings"/>
              <a:buChar char="è"/>
            </a:pPr>
            <a:endParaRPr lang="de-CH" sz="1800" dirty="0"/>
          </a:p>
          <a:p>
            <a:r>
              <a:rPr lang="en-GB" sz="1800" i="1" dirty="0"/>
              <a:t>Fear arousal: </a:t>
            </a:r>
            <a:r>
              <a:rPr lang="en-GB" sz="1800" dirty="0" smtClean="0"/>
              <a:t>use</a:t>
            </a:r>
            <a:r>
              <a:rPr lang="en-GB" sz="1800" i="1" dirty="0" smtClean="0"/>
              <a:t> </a:t>
            </a:r>
            <a:r>
              <a:rPr lang="en-GB" sz="1800" dirty="0" smtClean="0"/>
              <a:t>threat-inducing </a:t>
            </a:r>
            <a:r>
              <a:rPr lang="en-GB" sz="1800" dirty="0"/>
              <a:t>arguments </a:t>
            </a:r>
            <a:r>
              <a:rPr lang="en-GB" sz="1800" dirty="0" smtClean="0"/>
              <a:t>by </a:t>
            </a:r>
            <a:r>
              <a:rPr lang="en-GB" sz="1800" dirty="0"/>
              <a:t>stressing the severity of contracting a </a:t>
            </a:r>
            <a:r>
              <a:rPr lang="en-GB" sz="1800" dirty="0" smtClean="0"/>
              <a:t>disease (graphic </a:t>
            </a:r>
            <a:r>
              <a:rPr lang="en-GB" sz="1800" dirty="0"/>
              <a:t>illustration of pain or distress, bodily disabilities or </a:t>
            </a:r>
            <a:r>
              <a:rPr lang="en-GB" sz="1800" dirty="0" smtClean="0"/>
              <a:t>decay, and </a:t>
            </a:r>
            <a:r>
              <a:rPr lang="en-GB" sz="1800" dirty="0"/>
              <a:t>even </a:t>
            </a:r>
            <a:r>
              <a:rPr lang="en-GB" sz="1800" dirty="0" smtClean="0"/>
              <a:t>death)</a:t>
            </a:r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12422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Attitudinal</a:t>
            </a:r>
            <a:r>
              <a:rPr lang="de-CH" dirty="0" smtClean="0"/>
              <a:t> </a:t>
            </a:r>
            <a:r>
              <a:rPr lang="de-CH" dirty="0" err="1"/>
              <a:t>f</a:t>
            </a:r>
            <a:r>
              <a:rPr lang="de-CH" dirty="0" err="1" smtClean="0"/>
              <a:t>actors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1800" b="1" i="1" dirty="0"/>
              <a:t>Persuasive BCTs ==&gt; Attitudinal </a:t>
            </a:r>
            <a:r>
              <a:rPr lang="en-GB" sz="1800" b="1" i="1" dirty="0" smtClean="0"/>
              <a:t>factors</a:t>
            </a:r>
            <a:endParaRPr lang="de-CH" sz="1800" dirty="0"/>
          </a:p>
          <a:p>
            <a:endParaRPr lang="en-GB" sz="1800" i="1" dirty="0" smtClean="0"/>
          </a:p>
          <a:p>
            <a:r>
              <a:rPr lang="en-GB" sz="1800" b="1" i="1" dirty="0" smtClean="0"/>
              <a:t>Persuasive </a:t>
            </a:r>
            <a:r>
              <a:rPr lang="en-GB" sz="1800" b="1" i="1" dirty="0"/>
              <a:t>arguments</a:t>
            </a:r>
            <a:r>
              <a:rPr lang="en-GB" sz="1800" i="1" dirty="0"/>
              <a:t>:</a:t>
            </a:r>
            <a:r>
              <a:rPr lang="en-GB" sz="1800" dirty="0"/>
              <a:t> </a:t>
            </a:r>
            <a:r>
              <a:rPr lang="en-GB" sz="1800" dirty="0" smtClean="0"/>
              <a:t>use </a:t>
            </a:r>
            <a:r>
              <a:rPr lang="en-GB" sz="1800" dirty="0"/>
              <a:t>causal </a:t>
            </a:r>
            <a:r>
              <a:rPr lang="en-GB" sz="1800" dirty="0" smtClean="0"/>
              <a:t>explanations; </a:t>
            </a:r>
            <a:r>
              <a:rPr lang="en-GB" sz="1800" dirty="0"/>
              <a:t>explain </a:t>
            </a:r>
            <a:r>
              <a:rPr lang="en-GB" sz="1800" dirty="0" smtClean="0"/>
              <a:t>usefulness; </a:t>
            </a:r>
            <a:r>
              <a:rPr lang="en-GB" sz="1800" dirty="0"/>
              <a:t>present novel and important </a:t>
            </a:r>
            <a:r>
              <a:rPr lang="en-GB" sz="1800" dirty="0" smtClean="0"/>
              <a:t>information with a </a:t>
            </a:r>
            <a:r>
              <a:rPr lang="en-GB" sz="1800" dirty="0"/>
              <a:t>high positive expectancy </a:t>
            </a:r>
            <a:r>
              <a:rPr lang="en-GB" sz="1800" dirty="0" smtClean="0"/>
              <a:t>value</a:t>
            </a:r>
            <a:endParaRPr lang="en-GB" sz="1800" dirty="0"/>
          </a:p>
          <a:p>
            <a:r>
              <a:rPr lang="en-GB" sz="1800" dirty="0">
                <a:sym typeface="Wingdings" pitchFamily="2" charset="2"/>
              </a:rPr>
              <a:t></a:t>
            </a:r>
            <a:r>
              <a:rPr lang="en-GB" sz="1800" dirty="0"/>
              <a:t> </a:t>
            </a:r>
            <a:r>
              <a:rPr lang="en-GB" sz="1800" dirty="0">
                <a:hlinkClick r:id="rId3" action="ppaction://hlinkfile"/>
              </a:rPr>
              <a:t>Persuasion costs</a:t>
            </a:r>
            <a:r>
              <a:rPr lang="en-GB" sz="1800" dirty="0"/>
              <a:t> / </a:t>
            </a:r>
            <a:r>
              <a:rPr lang="en-GB" sz="1800" dirty="0">
                <a:hlinkClick r:id="rId4" action="ppaction://hlinkpres?slideindex=1&amp;slidetitle="/>
              </a:rPr>
              <a:t>Cuba persuasion</a:t>
            </a:r>
            <a:endParaRPr lang="en-GB" sz="1800" dirty="0"/>
          </a:p>
          <a:p>
            <a:endParaRPr lang="de-CH" sz="1800" dirty="0"/>
          </a:p>
          <a:p>
            <a:r>
              <a:rPr lang="en-GB" sz="1800" b="1" i="1" dirty="0"/>
              <a:t>Persuasive peripheral cues</a:t>
            </a:r>
            <a:r>
              <a:rPr lang="en-GB" sz="1800" i="1" dirty="0"/>
              <a:t>:</a:t>
            </a:r>
            <a:r>
              <a:rPr lang="en-GB" sz="1800" dirty="0"/>
              <a:t> </a:t>
            </a:r>
            <a:r>
              <a:rPr lang="en-GB" sz="1800" dirty="0" smtClean="0"/>
              <a:t>competence</a:t>
            </a:r>
            <a:r>
              <a:rPr lang="en-GB" sz="1800" dirty="0"/>
              <a:t>, sympathy, credibility, </a:t>
            </a:r>
            <a:r>
              <a:rPr lang="en-GB" sz="1800" dirty="0" smtClean="0"/>
              <a:t>fame, </a:t>
            </a:r>
            <a:r>
              <a:rPr lang="en-GB" sz="1800" dirty="0"/>
              <a:t>publicity of the source; length and number of arguments </a:t>
            </a:r>
            <a:r>
              <a:rPr lang="en-GB" sz="1800" dirty="0" smtClean="0"/>
              <a:t>in </a:t>
            </a:r>
            <a:r>
              <a:rPr lang="en-GB" sz="1800" dirty="0"/>
              <a:t>the </a:t>
            </a:r>
            <a:r>
              <a:rPr lang="en-GB" sz="1800" dirty="0" smtClean="0"/>
              <a:t>message</a:t>
            </a:r>
          </a:p>
          <a:p>
            <a:r>
              <a:rPr lang="en-GB" sz="1800" dirty="0" smtClean="0"/>
              <a:t> </a:t>
            </a:r>
            <a:endParaRPr lang="de-CH" sz="1800" dirty="0"/>
          </a:p>
          <a:p>
            <a:r>
              <a:rPr lang="en-GB" sz="1800" b="1" i="1" dirty="0"/>
              <a:t>Talking to others</a:t>
            </a:r>
            <a:r>
              <a:rPr lang="en-GB" sz="1800" i="1" dirty="0"/>
              <a:t>:</a:t>
            </a:r>
            <a:r>
              <a:rPr lang="en-GB" sz="1800" dirty="0"/>
              <a:t> </a:t>
            </a:r>
            <a:r>
              <a:rPr lang="en-GB" sz="1800" dirty="0" smtClean="0"/>
              <a:t>self-persuasion by </a:t>
            </a:r>
            <a:r>
              <a:rPr lang="en-GB" sz="1800" dirty="0"/>
              <a:t>generating and reminding </a:t>
            </a:r>
            <a:r>
              <a:rPr lang="en-GB" sz="1800" dirty="0" smtClean="0"/>
              <a:t>oneself of arguments supporting the </a:t>
            </a:r>
            <a:r>
              <a:rPr lang="en-GB" sz="1800" dirty="0"/>
              <a:t>new </a:t>
            </a:r>
            <a:r>
              <a:rPr lang="en-GB" sz="1800" dirty="0" err="1" smtClean="0"/>
              <a:t>behavior</a:t>
            </a:r>
            <a:r>
              <a:rPr lang="en-GB" sz="1800" dirty="0" smtClean="0"/>
              <a:t>.</a:t>
            </a:r>
          </a:p>
          <a:p>
            <a:endParaRPr lang="de-CH" sz="1800" dirty="0"/>
          </a:p>
          <a:p>
            <a:r>
              <a:rPr lang="en-GB" sz="1800" b="1" i="1" dirty="0"/>
              <a:t>Affective persuasion</a:t>
            </a:r>
            <a:r>
              <a:rPr lang="en-GB" sz="1800" i="1" dirty="0"/>
              <a:t>:</a:t>
            </a:r>
            <a:r>
              <a:rPr lang="en-GB" sz="1800" dirty="0"/>
              <a:t> </a:t>
            </a:r>
            <a:r>
              <a:rPr lang="en-GB" sz="1800" dirty="0" smtClean="0"/>
              <a:t>presenting </a:t>
            </a:r>
            <a:r>
              <a:rPr lang="en-GB" sz="1800" dirty="0"/>
              <a:t>the performance of a healthy </a:t>
            </a:r>
            <a:r>
              <a:rPr lang="en-GB" sz="1800" dirty="0" err="1" smtClean="0"/>
              <a:t>behavior</a:t>
            </a:r>
            <a:r>
              <a:rPr lang="en-GB" sz="1800" dirty="0" smtClean="0"/>
              <a:t> </a:t>
            </a:r>
            <a:r>
              <a:rPr lang="en-GB" sz="1800" dirty="0"/>
              <a:t>as pleasant or </a:t>
            </a:r>
            <a:r>
              <a:rPr lang="en-GB" sz="1800" dirty="0" smtClean="0"/>
              <a:t>joyful; </a:t>
            </a:r>
            <a:r>
              <a:rPr lang="en-GB" sz="1800" dirty="0"/>
              <a:t>or </a:t>
            </a:r>
            <a:r>
              <a:rPr lang="en-GB" sz="1800" dirty="0" smtClean="0"/>
              <a:t>provoking aversion towards </a:t>
            </a:r>
            <a:r>
              <a:rPr lang="en-GB" sz="1800" dirty="0"/>
              <a:t>an unhealthy </a:t>
            </a:r>
            <a:r>
              <a:rPr lang="en-GB" sz="1800" dirty="0" err="1" smtClean="0"/>
              <a:t>behavior</a:t>
            </a:r>
            <a:r>
              <a:rPr lang="en-GB" sz="1800" dirty="0" smtClean="0"/>
              <a:t>. </a:t>
            </a:r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259938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Norm </a:t>
            </a:r>
            <a:r>
              <a:rPr lang="de-CH" dirty="0" err="1" smtClean="0"/>
              <a:t>factors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81000" y="1268413"/>
            <a:ext cx="6520508" cy="5284787"/>
          </a:xfrm>
        </p:spPr>
        <p:txBody>
          <a:bodyPr>
            <a:noAutofit/>
          </a:bodyPr>
          <a:lstStyle/>
          <a:p>
            <a:r>
              <a:rPr lang="en-GB" sz="1800" b="1" i="1" dirty="0" smtClean="0"/>
              <a:t>Highlighting </a:t>
            </a:r>
            <a:r>
              <a:rPr lang="en-GB" sz="1800" b="1" i="1" dirty="0"/>
              <a:t>norms</a:t>
            </a:r>
            <a:r>
              <a:rPr lang="en-GB" sz="1800" i="1" dirty="0"/>
              <a:t>:</a:t>
            </a:r>
            <a:r>
              <a:rPr lang="en-GB" sz="1800" dirty="0"/>
              <a:t> pointing </a:t>
            </a:r>
            <a:r>
              <a:rPr lang="en-GB" sz="1800" dirty="0" smtClean="0"/>
              <a:t>out a desired </a:t>
            </a:r>
            <a:r>
              <a:rPr lang="en-GB" sz="1800" dirty="0" err="1" smtClean="0"/>
              <a:t>behavior</a:t>
            </a:r>
            <a:r>
              <a:rPr lang="en-GB" sz="1800" dirty="0" smtClean="0"/>
              <a:t> </a:t>
            </a:r>
            <a:r>
              <a:rPr lang="en-GB" sz="1800" dirty="0"/>
              <a:t>or reducing </a:t>
            </a:r>
            <a:r>
              <a:rPr lang="en-GB" sz="1800" dirty="0" smtClean="0"/>
              <a:t>“social pressure” </a:t>
            </a:r>
            <a:r>
              <a:rPr lang="en-GB" sz="1800" dirty="0"/>
              <a:t>for an unfavourable </a:t>
            </a:r>
            <a:r>
              <a:rPr lang="en-GB" sz="1800" dirty="0" err="1" smtClean="0"/>
              <a:t>behavior</a:t>
            </a:r>
            <a:r>
              <a:rPr lang="en-GB" sz="1800" dirty="0" smtClean="0"/>
              <a:t> </a:t>
            </a:r>
            <a:r>
              <a:rPr lang="en-GB" sz="1800" dirty="0"/>
              <a:t>by referring to a favourable injunctive norm. </a:t>
            </a:r>
            <a:endParaRPr lang="en-GB" sz="1800" dirty="0" smtClean="0"/>
          </a:p>
          <a:p>
            <a:r>
              <a:rPr lang="en-GB" dirty="0" smtClean="0"/>
              <a:t>	A</a:t>
            </a:r>
            <a:r>
              <a:rPr lang="en-GB" sz="1600" dirty="0" smtClean="0"/>
              <a:t> message </a:t>
            </a:r>
            <a:r>
              <a:rPr lang="en-GB" sz="1600" dirty="0"/>
              <a:t>that an undesired </a:t>
            </a:r>
            <a:r>
              <a:rPr lang="en-GB" sz="1600" dirty="0" err="1" smtClean="0"/>
              <a:t>behavior</a:t>
            </a:r>
            <a:r>
              <a:rPr lang="en-GB" sz="1600" dirty="0" smtClean="0"/>
              <a:t> </a:t>
            </a:r>
            <a:r>
              <a:rPr lang="en-GB" sz="1600" dirty="0"/>
              <a:t>is regrettably frequent </a:t>
            </a:r>
            <a:r>
              <a:rPr lang="en-GB" sz="1600" dirty="0" smtClean="0"/>
              <a:t>is counterproductive! Injunctive </a:t>
            </a:r>
            <a:r>
              <a:rPr lang="en-GB" sz="1600" dirty="0"/>
              <a:t>normative messages about a strongly </a:t>
            </a:r>
            <a:r>
              <a:rPr lang="en-GB" sz="1600" dirty="0" smtClean="0"/>
              <a:t>disapproved-of </a:t>
            </a:r>
            <a:r>
              <a:rPr lang="en-GB" sz="1600" dirty="0" err="1" smtClean="0"/>
              <a:t>behavior</a:t>
            </a:r>
            <a:r>
              <a:rPr lang="en-GB" sz="1600" dirty="0" smtClean="0"/>
              <a:t> </a:t>
            </a:r>
            <a:r>
              <a:rPr lang="en-GB" sz="1600" dirty="0"/>
              <a:t>are effective. </a:t>
            </a:r>
            <a:endParaRPr lang="en-GB" sz="1600" dirty="0" smtClean="0"/>
          </a:p>
          <a:p>
            <a:endParaRPr lang="de-CH" sz="1800" dirty="0"/>
          </a:p>
          <a:p>
            <a:r>
              <a:rPr lang="en-GB" sz="1800" b="1" i="1" dirty="0"/>
              <a:t>Informing </a:t>
            </a:r>
            <a:r>
              <a:rPr lang="en-GB" sz="1800" b="1" i="1" dirty="0" smtClean="0"/>
              <a:t>people about </a:t>
            </a:r>
            <a:r>
              <a:rPr lang="en-GB" sz="1800" b="1" i="1" dirty="0"/>
              <a:t>others’ approval/</a:t>
            </a:r>
            <a:r>
              <a:rPr lang="en-GB" sz="1800" b="1" dirty="0"/>
              <a:t> </a:t>
            </a:r>
            <a:r>
              <a:rPr lang="en-GB" sz="1800" b="1" i="1" dirty="0"/>
              <a:t>disapproval</a:t>
            </a:r>
            <a:r>
              <a:rPr lang="en-GB" sz="1800" i="1" dirty="0"/>
              <a:t>:</a:t>
            </a:r>
            <a:r>
              <a:rPr lang="en-GB" sz="1800" dirty="0"/>
              <a:t> </a:t>
            </a:r>
            <a:r>
              <a:rPr lang="en-GB" sz="1800" dirty="0" smtClean="0"/>
              <a:t>say that </a:t>
            </a:r>
            <a:r>
              <a:rPr lang="en-GB" sz="1800" dirty="0"/>
              <a:t>important </a:t>
            </a:r>
            <a:r>
              <a:rPr lang="en-GB" sz="1800" dirty="0" smtClean="0"/>
              <a:t>people </a:t>
            </a:r>
            <a:r>
              <a:rPr lang="en-GB" sz="1800" dirty="0"/>
              <a:t>(e.g. traditional leaders) support the desired </a:t>
            </a:r>
            <a:r>
              <a:rPr lang="en-GB" sz="1800" dirty="0" err="1" smtClean="0"/>
              <a:t>behavior</a:t>
            </a:r>
            <a:r>
              <a:rPr lang="en-GB" sz="1800" dirty="0" smtClean="0"/>
              <a:t> </a:t>
            </a:r>
            <a:r>
              <a:rPr lang="en-GB" sz="1800" dirty="0"/>
              <a:t>or disapprove </a:t>
            </a:r>
            <a:r>
              <a:rPr lang="en-GB" sz="1800" dirty="0" smtClean="0"/>
              <a:t>of the </a:t>
            </a:r>
            <a:r>
              <a:rPr lang="en-GB" sz="1800" dirty="0"/>
              <a:t>unhealthy </a:t>
            </a:r>
            <a:r>
              <a:rPr lang="en-GB" sz="1800" dirty="0" err="1" smtClean="0"/>
              <a:t>behavior</a:t>
            </a:r>
            <a:endParaRPr lang="en-GB" sz="1800" dirty="0" smtClean="0"/>
          </a:p>
          <a:p>
            <a:endParaRPr lang="de-CH" sz="1800" dirty="0"/>
          </a:p>
          <a:p>
            <a:r>
              <a:rPr lang="en-GB" sz="1800" b="1" i="1" dirty="0"/>
              <a:t>Public commitment</a:t>
            </a:r>
            <a:r>
              <a:rPr lang="en-GB" sz="1800" i="1" dirty="0"/>
              <a:t>:</a:t>
            </a:r>
            <a:r>
              <a:rPr lang="en-GB" sz="1800" dirty="0"/>
              <a:t> </a:t>
            </a:r>
            <a:r>
              <a:rPr lang="en-GB" sz="1800" dirty="0" smtClean="0"/>
              <a:t>encourage people to make a public commitment </a:t>
            </a:r>
            <a:r>
              <a:rPr lang="en-GB" sz="1800" dirty="0"/>
              <a:t>to a favourable </a:t>
            </a:r>
            <a:r>
              <a:rPr lang="en-GB" sz="1800" dirty="0" err="1" smtClean="0"/>
              <a:t>behavior</a:t>
            </a:r>
            <a:endParaRPr lang="de-CH" sz="1800" dirty="0"/>
          </a:p>
          <a:p>
            <a:r>
              <a:rPr lang="en-GB" sz="1800" b="1" i="1" dirty="0"/>
              <a:t>Anticipated regret</a:t>
            </a:r>
            <a:r>
              <a:rPr lang="en-GB" sz="1800" i="1" dirty="0"/>
              <a:t>:</a:t>
            </a:r>
            <a:r>
              <a:rPr lang="en-GB" sz="1800" dirty="0"/>
              <a:t> </a:t>
            </a:r>
            <a:r>
              <a:rPr lang="en-GB" sz="1800" dirty="0" smtClean="0"/>
              <a:t>pre-empt the concerns </a:t>
            </a:r>
            <a:r>
              <a:rPr lang="en-GB" sz="1800" dirty="0"/>
              <a:t>and </a:t>
            </a:r>
            <a:r>
              <a:rPr lang="en-GB" sz="1800" dirty="0" smtClean="0"/>
              <a:t>regret people would </a:t>
            </a:r>
            <a:r>
              <a:rPr lang="en-GB" sz="1800" dirty="0"/>
              <a:t>feel </a:t>
            </a:r>
            <a:r>
              <a:rPr lang="en-GB" sz="1800" dirty="0" smtClean="0"/>
              <a:t>if they perform </a:t>
            </a:r>
            <a:r>
              <a:rPr lang="en-GB" sz="1800" dirty="0"/>
              <a:t>undesired </a:t>
            </a:r>
            <a:r>
              <a:rPr lang="en-GB" sz="1800" dirty="0" err="1" smtClean="0"/>
              <a:t>behaviors</a:t>
            </a:r>
            <a:r>
              <a:rPr lang="en-GB" sz="1800" dirty="0" smtClean="0"/>
              <a:t> </a:t>
            </a:r>
            <a:r>
              <a:rPr lang="en-GB" sz="1800" dirty="0"/>
              <a:t>which are not consistent with their personal norms of </a:t>
            </a:r>
            <a:r>
              <a:rPr lang="en-GB" sz="1800" dirty="0" smtClean="0"/>
              <a:t>healthy living.</a:t>
            </a:r>
            <a:endParaRPr lang="de-CH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634163"/>
            <a:ext cx="2133600" cy="179387"/>
          </a:xfrm>
          <a:prstGeom prst="rect">
            <a:avLst/>
          </a:prstGeom>
        </p:spPr>
        <p:txBody>
          <a:bodyPr/>
          <a:lstStyle/>
          <a:p>
            <a:fld id="{170EAF33-5040-440D-A897-F739B1036B31}" type="slidenum">
              <a:rPr lang="de-CH" smtClean="0"/>
              <a:pPr/>
              <a:t>37</a:t>
            </a:fld>
            <a:endParaRPr lang="de-CH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1752" y="3569533"/>
            <a:ext cx="2232248" cy="167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1996" y="5225717"/>
            <a:ext cx="2211760" cy="165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66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Ability</a:t>
            </a:r>
            <a:r>
              <a:rPr lang="de-CH" dirty="0" smtClean="0"/>
              <a:t> </a:t>
            </a:r>
            <a:r>
              <a:rPr lang="de-CH" dirty="0" err="1" smtClean="0"/>
              <a:t>factors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23850" y="1268760"/>
            <a:ext cx="8458200" cy="52847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1800" b="1" i="1" dirty="0" smtClean="0"/>
              <a:t>Setting </a:t>
            </a:r>
            <a:r>
              <a:rPr lang="en-GB" sz="1800" b="1" i="1" dirty="0"/>
              <a:t>up infrastructure</a:t>
            </a:r>
            <a:r>
              <a:rPr lang="en-GB" sz="1800" i="1" dirty="0"/>
              <a:t>:</a:t>
            </a:r>
            <a:r>
              <a:rPr lang="en-GB" sz="1800" dirty="0"/>
              <a:t> </a:t>
            </a:r>
            <a:r>
              <a:rPr lang="en-GB" sz="1800" dirty="0" smtClean="0"/>
              <a:t>(help with) providing </a:t>
            </a:r>
            <a:r>
              <a:rPr lang="en-GB" sz="1800" dirty="0"/>
              <a:t>the necessary infrastructure (e.g. vessels for water collection, filters for filtering </a:t>
            </a:r>
            <a:r>
              <a:rPr lang="en-GB" sz="1800" dirty="0" smtClean="0"/>
              <a:t>water, </a:t>
            </a:r>
            <a:r>
              <a:rPr lang="en-GB" sz="1800" dirty="0"/>
              <a:t>etc.) is a precondition for performing the </a:t>
            </a:r>
            <a:r>
              <a:rPr lang="en-GB" sz="1800" dirty="0" err="1" smtClean="0"/>
              <a:t>behavior</a:t>
            </a:r>
            <a:r>
              <a:rPr lang="en-GB" sz="1800" dirty="0" smtClean="0"/>
              <a:t>. </a:t>
            </a:r>
            <a:endParaRPr lang="en-GB" sz="1800" dirty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è"/>
            </a:pPr>
            <a:r>
              <a:rPr lang="en-GB" sz="1800" dirty="0" smtClean="0">
                <a:sym typeface="Wingdings" pitchFamily="2" charset="2"/>
                <a:hlinkClick r:id="rId3" action="ppaction://hlinkpres?slideindex=1&amp;slidetitle="/>
              </a:rPr>
              <a:t>Cuba infrastructure</a:t>
            </a:r>
            <a:r>
              <a:rPr lang="en-GB" sz="1800" dirty="0" smtClean="0">
                <a:sym typeface="Wingdings" pitchFamily="2" charset="2"/>
              </a:rPr>
              <a:t> / </a:t>
            </a:r>
            <a:r>
              <a:rPr lang="en-GB" sz="1800" dirty="0" smtClean="0">
                <a:sym typeface="Wingdings" pitchFamily="2" charset="2"/>
                <a:hlinkClick r:id="rId4" action="ppaction://hlinkpres?slideindex=1&amp;slidetitle="/>
              </a:rPr>
              <a:t>Tippy Tap</a:t>
            </a:r>
            <a:endParaRPr lang="en-GB" sz="1800" dirty="0" smtClean="0">
              <a:sym typeface="Wingdings" pitchFamily="2" charset="2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è"/>
            </a:pPr>
            <a:endParaRPr lang="en-GB" sz="1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800" b="1" i="1" dirty="0" smtClean="0"/>
              <a:t>Guided </a:t>
            </a:r>
            <a:r>
              <a:rPr lang="en-GB" sz="1800" b="1" i="1" dirty="0"/>
              <a:t>practice</a:t>
            </a:r>
            <a:r>
              <a:rPr lang="en-GB" sz="1800" i="1" dirty="0"/>
              <a:t>:</a:t>
            </a:r>
            <a:r>
              <a:rPr lang="en-GB" sz="1800" dirty="0"/>
              <a:t> </a:t>
            </a:r>
            <a:r>
              <a:rPr lang="en-GB" sz="1800" dirty="0" smtClean="0"/>
              <a:t>skill </a:t>
            </a:r>
            <a:r>
              <a:rPr lang="en-GB" sz="1800" dirty="0"/>
              <a:t>demonstration, instruction about the desired </a:t>
            </a:r>
            <a:r>
              <a:rPr lang="en-GB" sz="1800" dirty="0" err="1" smtClean="0"/>
              <a:t>behavior</a:t>
            </a:r>
            <a:r>
              <a:rPr lang="en-GB" sz="1800" dirty="0" smtClean="0"/>
              <a:t>, </a:t>
            </a:r>
            <a:r>
              <a:rPr lang="en-GB" sz="1800" dirty="0"/>
              <a:t>enactment with feedback about the correctness of the performance</a:t>
            </a:r>
            <a:r>
              <a:rPr lang="en-GB" sz="1800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CH" sz="1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800" b="1" i="1" dirty="0"/>
              <a:t>Facilitating resources</a:t>
            </a:r>
            <a:r>
              <a:rPr lang="en-GB" sz="1800" i="1" dirty="0" smtClean="0"/>
              <a:t>: </a:t>
            </a:r>
            <a:r>
              <a:rPr lang="en-GB" sz="1800" dirty="0" smtClean="0"/>
              <a:t>direct</a:t>
            </a:r>
            <a:r>
              <a:rPr lang="en-GB" sz="1800" i="1" dirty="0" smtClean="0"/>
              <a:t> </a:t>
            </a:r>
            <a:r>
              <a:rPr lang="en-GB" sz="1800" dirty="0" smtClean="0"/>
              <a:t>financial </a:t>
            </a:r>
            <a:r>
              <a:rPr lang="en-GB" sz="1800" dirty="0"/>
              <a:t>help </a:t>
            </a:r>
            <a:r>
              <a:rPr lang="en-GB" sz="1800" dirty="0" smtClean="0"/>
              <a:t>or </a:t>
            </a:r>
            <a:r>
              <a:rPr lang="en-GB" sz="1800" dirty="0"/>
              <a:t>the person has to make some effort to </a:t>
            </a:r>
            <a:r>
              <a:rPr lang="en-GB" sz="1800" dirty="0" smtClean="0"/>
              <a:t>obtain </a:t>
            </a:r>
            <a:r>
              <a:rPr lang="en-GB" sz="1800" dirty="0"/>
              <a:t>the resources. </a:t>
            </a:r>
            <a:endParaRPr lang="en-GB" sz="1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CH" sz="1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800" b="1" i="1" dirty="0" smtClean="0"/>
              <a:t>Provide </a:t>
            </a:r>
            <a:r>
              <a:rPr lang="en-GB" sz="1800" b="1" i="1" dirty="0"/>
              <a:t>instruction</a:t>
            </a:r>
            <a:r>
              <a:rPr lang="en-GB" sz="1800" i="1" dirty="0"/>
              <a:t>:</a:t>
            </a:r>
            <a:r>
              <a:rPr lang="en-GB" sz="1800" dirty="0"/>
              <a:t> </a:t>
            </a:r>
            <a:r>
              <a:rPr lang="en-GB" sz="1800" dirty="0" smtClean="0"/>
              <a:t>conveying </a:t>
            </a:r>
            <a:r>
              <a:rPr lang="en-GB" sz="1800" dirty="0"/>
              <a:t>know-how in order to improve a person’s knowledge about how to perform the </a:t>
            </a:r>
            <a:r>
              <a:rPr lang="en-GB" sz="1800" dirty="0" err="1" smtClean="0"/>
              <a:t>behavior</a:t>
            </a:r>
            <a:r>
              <a:rPr lang="en-GB" sz="1800" dirty="0" smtClean="0"/>
              <a:t>. </a:t>
            </a:r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186420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Ability</a:t>
            </a:r>
            <a:r>
              <a:rPr lang="de-CH" dirty="0" smtClean="0"/>
              <a:t> </a:t>
            </a:r>
            <a:r>
              <a:rPr lang="de-CH" dirty="0" err="1" smtClean="0"/>
              <a:t>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800" b="1" i="1" dirty="0"/>
              <a:t>Modelling</a:t>
            </a:r>
            <a:r>
              <a:rPr lang="en-GB" sz="1800" i="1" dirty="0"/>
              <a:t>:</a:t>
            </a:r>
            <a:r>
              <a:rPr lang="en-GB" sz="1800" dirty="0"/>
              <a:t> persons who perform the </a:t>
            </a:r>
            <a:r>
              <a:rPr lang="en-GB" sz="1800" dirty="0" err="1" smtClean="0"/>
              <a:t>behavior</a:t>
            </a:r>
            <a:r>
              <a:rPr lang="en-GB" sz="1800" dirty="0" smtClean="0"/>
              <a:t> </a:t>
            </a:r>
            <a:r>
              <a:rPr lang="en-GB" sz="1800" dirty="0"/>
              <a:t>and are perceived as competent and successful serve as </a:t>
            </a:r>
            <a:r>
              <a:rPr lang="en-GB" sz="1800" dirty="0" err="1" smtClean="0"/>
              <a:t>behavioral</a:t>
            </a:r>
            <a:r>
              <a:rPr lang="en-GB" sz="1800" dirty="0" smtClean="0"/>
              <a:t> </a:t>
            </a:r>
            <a:r>
              <a:rPr lang="en-GB" sz="1800" dirty="0"/>
              <a:t>models. </a:t>
            </a:r>
            <a:endParaRPr lang="de-CH" sz="1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GB" sz="1800" b="1" i="1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800" b="1" i="1" dirty="0" smtClean="0"/>
              <a:t>Reattribution </a:t>
            </a:r>
            <a:r>
              <a:rPr lang="en-GB" sz="1800" b="1" i="1" dirty="0"/>
              <a:t>of past successes and failures</a:t>
            </a:r>
            <a:r>
              <a:rPr lang="en-GB" sz="1800" i="1" dirty="0"/>
              <a:t>:</a:t>
            </a:r>
            <a:r>
              <a:rPr lang="en-GB" sz="1800" dirty="0"/>
              <a:t> self-efficacy is fostered if failures are not attributed to the </a:t>
            </a:r>
            <a:r>
              <a:rPr lang="en-GB" sz="1800" dirty="0" smtClean="0"/>
              <a:t>particular person but </a:t>
            </a:r>
            <a:r>
              <a:rPr lang="en-GB" sz="1800" dirty="0"/>
              <a:t>to adverse circumstances; </a:t>
            </a:r>
            <a:r>
              <a:rPr lang="en-GB" sz="1800" dirty="0" smtClean="0"/>
              <a:t>by contrast, successes should </a:t>
            </a:r>
            <a:r>
              <a:rPr lang="en-GB" sz="1800" dirty="0"/>
              <a:t>be attributed to </a:t>
            </a:r>
            <a:r>
              <a:rPr lang="en-GB" sz="1800" dirty="0" smtClean="0"/>
              <a:t>the particular person.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CH" sz="1800" dirty="0"/>
          </a:p>
          <a:p>
            <a:pPr>
              <a:spcBef>
                <a:spcPts val="0"/>
              </a:spcBef>
            </a:pPr>
            <a:r>
              <a:rPr lang="en-GB" sz="1800" b="1" i="1" dirty="0"/>
              <a:t>Coping with barriers</a:t>
            </a:r>
            <a:r>
              <a:rPr lang="en-GB" sz="1800" i="1" dirty="0"/>
              <a:t>:</a:t>
            </a:r>
            <a:r>
              <a:rPr lang="en-GB" sz="1800" dirty="0"/>
              <a:t> identifying barriers and planning solutions </a:t>
            </a:r>
            <a:r>
              <a:rPr lang="en-GB" sz="1800" dirty="0" smtClean="0"/>
              <a:t>for </a:t>
            </a:r>
            <a:r>
              <a:rPr lang="en-GB" sz="1800" dirty="0" err="1" smtClean="0"/>
              <a:t>behavior</a:t>
            </a:r>
            <a:r>
              <a:rPr lang="en-GB" sz="1800" dirty="0" smtClean="0"/>
              <a:t> </a:t>
            </a:r>
            <a:r>
              <a:rPr lang="en-GB" sz="1800" dirty="0"/>
              <a:t>change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è"/>
            </a:pPr>
            <a:r>
              <a:rPr lang="en-GB" sz="1800" i="1" dirty="0" smtClean="0">
                <a:hlinkClick r:id="rId2" action="ppaction://hlinkfile"/>
              </a:rPr>
              <a:t>Coping </a:t>
            </a:r>
            <a:r>
              <a:rPr lang="en-GB" sz="1800" i="1" dirty="0">
                <a:hlinkClick r:id="rId2" action="ppaction://hlinkfile"/>
              </a:rPr>
              <a:t>with barriers </a:t>
            </a:r>
            <a:r>
              <a:rPr lang="en-GB" sz="1800" i="1" dirty="0"/>
              <a:t>/ </a:t>
            </a:r>
            <a:r>
              <a:rPr lang="en-GB" sz="1800" i="1" dirty="0">
                <a:hlinkClick r:id="rId3" action="ppaction://hlinkfile"/>
              </a:rPr>
              <a:t>Maintenance </a:t>
            </a:r>
            <a:r>
              <a:rPr lang="en-GB" sz="1800" i="1" dirty="0" smtClean="0">
                <a:hlinkClick r:id="rId3" action="ppaction://hlinkfile"/>
              </a:rPr>
              <a:t>Plan</a:t>
            </a:r>
            <a:endParaRPr lang="en-GB" sz="1800" i="1" dirty="0" smtClean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è"/>
            </a:pPr>
            <a:endParaRPr lang="de-CH" sz="1800" i="1" dirty="0"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800" b="1" i="1" dirty="0"/>
              <a:t>Coping with relapse</a:t>
            </a:r>
            <a:r>
              <a:rPr lang="en-GB" sz="1800" i="1" dirty="0"/>
              <a:t>:</a:t>
            </a:r>
            <a:r>
              <a:rPr lang="en-GB" sz="1800" dirty="0"/>
              <a:t> identifying risky situations where </a:t>
            </a:r>
            <a:r>
              <a:rPr lang="en-GB" sz="1800" dirty="0" smtClean="0"/>
              <a:t>people </a:t>
            </a:r>
            <a:r>
              <a:rPr lang="en-GB" sz="1800" dirty="0"/>
              <a:t>might fall back into the old </a:t>
            </a:r>
            <a:r>
              <a:rPr lang="en-GB" sz="1800" dirty="0" err="1" smtClean="0"/>
              <a:t>behavior</a:t>
            </a:r>
            <a:r>
              <a:rPr lang="en-GB" sz="1800" dirty="0"/>
              <a:t>;</a:t>
            </a:r>
            <a:r>
              <a:rPr lang="en-GB" sz="1800" dirty="0" smtClean="0"/>
              <a:t> plan </a:t>
            </a:r>
            <a:r>
              <a:rPr lang="en-GB" sz="1800" dirty="0"/>
              <a:t>coping responses and </a:t>
            </a:r>
            <a:r>
              <a:rPr lang="en-GB" sz="1800" dirty="0" smtClean="0"/>
              <a:t>practice </a:t>
            </a:r>
            <a:r>
              <a:rPr lang="en-GB" sz="1800" dirty="0"/>
              <a:t>these responses until they become automatic.</a:t>
            </a:r>
            <a:endParaRPr lang="de-CH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35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Example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behavior</a:t>
            </a:r>
            <a:r>
              <a:rPr lang="de-CH" dirty="0" smtClean="0"/>
              <a:t> </a:t>
            </a:r>
            <a:r>
              <a:rPr lang="de-CH" dirty="0" err="1" smtClean="0"/>
              <a:t>description</a:t>
            </a:r>
            <a:endParaRPr lang="en-GB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341438"/>
            <a:ext cx="3600078" cy="5400117"/>
          </a:xfrm>
        </p:spPr>
      </p:pic>
      <p:pic>
        <p:nvPicPr>
          <p:cNvPr id="7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1127851"/>
            <a:ext cx="3823928" cy="573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086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Self</a:t>
            </a:r>
            <a:r>
              <a:rPr lang="de-CH" dirty="0"/>
              <a:t>-</a:t>
            </a:r>
            <a:r>
              <a:rPr lang="de-CH" dirty="0" smtClean="0"/>
              <a:t>regulation </a:t>
            </a:r>
            <a:r>
              <a:rPr lang="de-CH" dirty="0" err="1" smtClean="0"/>
              <a:t>factors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25809" y="1268760"/>
            <a:ext cx="6334423" cy="5284787"/>
          </a:xfrm>
        </p:spPr>
        <p:txBody>
          <a:bodyPr>
            <a:noAutofit/>
          </a:bodyPr>
          <a:lstStyle/>
          <a:p>
            <a:r>
              <a:rPr lang="en-GB" sz="1800" b="1" i="1" dirty="0" smtClean="0"/>
              <a:t>Daily </a:t>
            </a:r>
            <a:r>
              <a:rPr lang="en-GB" sz="1800" b="1" i="1" dirty="0"/>
              <a:t>routine planning</a:t>
            </a:r>
            <a:r>
              <a:rPr lang="en-GB" sz="1800" i="1" dirty="0"/>
              <a:t>:</a:t>
            </a:r>
            <a:r>
              <a:rPr lang="en-GB" sz="1800" dirty="0"/>
              <a:t> </a:t>
            </a:r>
            <a:r>
              <a:rPr lang="en-GB" sz="1800" dirty="0" smtClean="0"/>
              <a:t>prompt a person to </a:t>
            </a:r>
            <a:r>
              <a:rPr lang="en-GB" sz="1800" dirty="0"/>
              <a:t>plan exactly when to perform the desired </a:t>
            </a:r>
            <a:r>
              <a:rPr lang="en-GB" sz="1800" dirty="0" err="1" smtClean="0"/>
              <a:t>behavior</a:t>
            </a:r>
            <a:r>
              <a:rPr lang="en-GB" sz="1800" dirty="0" smtClean="0"/>
              <a:t> </a:t>
            </a:r>
            <a:r>
              <a:rPr lang="en-GB" sz="1800" dirty="0"/>
              <a:t>in the course of </a:t>
            </a:r>
            <a:r>
              <a:rPr lang="en-GB" sz="1800" dirty="0" smtClean="0"/>
              <a:t>her daily life; discuss </a:t>
            </a:r>
            <a:r>
              <a:rPr lang="en-GB" sz="1800" dirty="0"/>
              <a:t>with the person </a:t>
            </a:r>
            <a:r>
              <a:rPr lang="en-GB" sz="1800" dirty="0" smtClean="0"/>
              <a:t>when </a:t>
            </a:r>
            <a:r>
              <a:rPr lang="en-GB" sz="1800" dirty="0"/>
              <a:t>and where </a:t>
            </a:r>
            <a:r>
              <a:rPr lang="en-GB" sz="1800" dirty="0" smtClean="0"/>
              <a:t>the </a:t>
            </a:r>
            <a:r>
              <a:rPr lang="en-GB" sz="1800" dirty="0"/>
              <a:t>new </a:t>
            </a:r>
            <a:r>
              <a:rPr lang="en-GB" sz="1800" dirty="0" err="1" smtClean="0"/>
              <a:t>behavior</a:t>
            </a:r>
            <a:r>
              <a:rPr lang="en-GB" sz="1800" dirty="0" smtClean="0"/>
              <a:t> </a:t>
            </a:r>
            <a:r>
              <a:rPr lang="en-GB" sz="1800" dirty="0"/>
              <a:t>can be </a:t>
            </a:r>
            <a:r>
              <a:rPr lang="en-GB" sz="1800" dirty="0" smtClean="0"/>
              <a:t>integrated into their </a:t>
            </a:r>
            <a:r>
              <a:rPr lang="en-GB" sz="1800" dirty="0"/>
              <a:t>daily </a:t>
            </a:r>
            <a:r>
              <a:rPr lang="en-GB" sz="1800" dirty="0" smtClean="0"/>
              <a:t>routine.</a:t>
            </a:r>
          </a:p>
          <a:p>
            <a:endParaRPr lang="de-CH" sz="1800" dirty="0"/>
          </a:p>
          <a:p>
            <a:r>
              <a:rPr lang="en-GB" sz="1800" b="1" i="1" dirty="0"/>
              <a:t>Outcome feedback</a:t>
            </a:r>
            <a:r>
              <a:rPr lang="en-GB" sz="1800" i="1" dirty="0"/>
              <a:t>:</a:t>
            </a:r>
            <a:r>
              <a:rPr lang="en-GB" sz="1800" dirty="0"/>
              <a:t> </a:t>
            </a:r>
            <a:r>
              <a:rPr lang="en-GB" sz="1800" dirty="0" smtClean="0"/>
              <a:t>feedback </a:t>
            </a:r>
            <a:r>
              <a:rPr lang="en-GB" sz="1800" dirty="0"/>
              <a:t>is given on the effects (e.g. health </a:t>
            </a:r>
            <a:r>
              <a:rPr lang="en-GB" sz="1800" dirty="0" smtClean="0"/>
              <a:t>effects) </a:t>
            </a:r>
            <a:r>
              <a:rPr lang="en-GB" sz="1800" dirty="0"/>
              <a:t>produced by the desired </a:t>
            </a:r>
            <a:r>
              <a:rPr lang="en-GB" sz="1800" dirty="0" err="1" smtClean="0"/>
              <a:t>behavior</a:t>
            </a:r>
            <a:r>
              <a:rPr lang="en-GB" sz="1800" dirty="0" smtClean="0"/>
              <a:t>, </a:t>
            </a:r>
            <a:r>
              <a:rPr lang="en-GB" sz="1800" dirty="0"/>
              <a:t>or </a:t>
            </a:r>
            <a:r>
              <a:rPr lang="en-GB" sz="1800" dirty="0" smtClean="0"/>
              <a:t>else the </a:t>
            </a:r>
            <a:r>
              <a:rPr lang="en-GB" sz="1800" dirty="0"/>
              <a:t>person </a:t>
            </a:r>
            <a:r>
              <a:rPr lang="en-GB" sz="1800" dirty="0" smtClean="0"/>
              <a:t>checks </a:t>
            </a:r>
            <a:r>
              <a:rPr lang="en-GB" sz="1800" dirty="0"/>
              <a:t>these effects herself (self-feedback</a:t>
            </a:r>
            <a:r>
              <a:rPr lang="en-GB" sz="1800" dirty="0" smtClean="0"/>
              <a:t>).</a:t>
            </a:r>
          </a:p>
          <a:p>
            <a:endParaRPr lang="de-CH" sz="1800" dirty="0"/>
          </a:p>
          <a:p>
            <a:r>
              <a:rPr lang="en-GB" sz="1800" b="1" i="1" dirty="0" smtClean="0"/>
              <a:t>Contingency </a:t>
            </a:r>
            <a:r>
              <a:rPr lang="en-GB" sz="1800" b="1" i="1" dirty="0"/>
              <a:t>management</a:t>
            </a:r>
            <a:r>
              <a:rPr lang="en-GB" sz="1800" i="1" dirty="0"/>
              <a:t>:</a:t>
            </a:r>
            <a:r>
              <a:rPr lang="en-GB" sz="1800" dirty="0"/>
              <a:t> </a:t>
            </a:r>
            <a:r>
              <a:rPr lang="en-GB" sz="1800" dirty="0" smtClean="0"/>
              <a:t>prompt the person to develop her </a:t>
            </a:r>
            <a:r>
              <a:rPr lang="en-GB" sz="1800" dirty="0"/>
              <a:t>own incentive system </a:t>
            </a:r>
            <a:r>
              <a:rPr lang="en-GB" sz="1800" dirty="0" smtClean="0"/>
              <a:t>so that she is </a:t>
            </a:r>
            <a:r>
              <a:rPr lang="en-GB" sz="1800" dirty="0"/>
              <a:t>rewarded each time </a:t>
            </a:r>
            <a:r>
              <a:rPr lang="en-GB" sz="1800" dirty="0" smtClean="0"/>
              <a:t>she performs </a:t>
            </a:r>
            <a:r>
              <a:rPr lang="en-GB" sz="1800" dirty="0"/>
              <a:t>the desired </a:t>
            </a:r>
            <a:r>
              <a:rPr lang="en-GB" sz="1800" dirty="0" err="1" smtClean="0"/>
              <a:t>behavior</a:t>
            </a:r>
            <a:r>
              <a:rPr lang="en-GB" sz="1800" dirty="0" smtClean="0"/>
              <a:t>.</a:t>
            </a:r>
          </a:p>
          <a:p>
            <a:endParaRPr lang="de-CH" sz="1800" dirty="0"/>
          </a:p>
          <a:p>
            <a:r>
              <a:rPr lang="en-GB" sz="1800" b="1" i="1" dirty="0"/>
              <a:t>Stimulus control</a:t>
            </a:r>
            <a:r>
              <a:rPr lang="en-GB" sz="1800" i="1" dirty="0"/>
              <a:t>:</a:t>
            </a:r>
            <a:r>
              <a:rPr lang="en-GB" sz="1800" dirty="0"/>
              <a:t> </a:t>
            </a:r>
            <a:r>
              <a:rPr lang="en-GB" sz="1800" dirty="0" smtClean="0"/>
              <a:t>remove </a:t>
            </a:r>
            <a:r>
              <a:rPr lang="en-GB" sz="1800" dirty="0"/>
              <a:t>reminders or cues </a:t>
            </a:r>
            <a:r>
              <a:rPr lang="en-GB" sz="1800" dirty="0" smtClean="0"/>
              <a:t>for old </a:t>
            </a:r>
            <a:r>
              <a:rPr lang="en-GB" sz="1800" dirty="0" err="1" smtClean="0"/>
              <a:t>behaviors</a:t>
            </a:r>
            <a:r>
              <a:rPr lang="en-GB" sz="1800" dirty="0" smtClean="0"/>
              <a:t>, </a:t>
            </a:r>
            <a:r>
              <a:rPr lang="en-GB" sz="1800" dirty="0"/>
              <a:t>and add cues or reminders </a:t>
            </a:r>
            <a:r>
              <a:rPr lang="en-GB" sz="1800" dirty="0" smtClean="0"/>
              <a:t>for the </a:t>
            </a:r>
            <a:r>
              <a:rPr lang="en-GB" sz="1800" dirty="0"/>
              <a:t>new </a:t>
            </a:r>
            <a:r>
              <a:rPr lang="en-GB" sz="1800" dirty="0" err="1" smtClean="0"/>
              <a:t>behavior</a:t>
            </a:r>
            <a:r>
              <a:rPr lang="en-GB" sz="1800" dirty="0" smtClean="0"/>
              <a:t> </a:t>
            </a:r>
          </a:p>
          <a:p>
            <a:endParaRPr lang="de-CH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1354506"/>
            <a:ext cx="2115467" cy="229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59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Self</a:t>
            </a:r>
            <a:r>
              <a:rPr lang="de-CH" dirty="0"/>
              <a:t>-</a:t>
            </a:r>
            <a:r>
              <a:rPr lang="de-CH" dirty="0" smtClean="0"/>
              <a:t>regulation </a:t>
            </a:r>
            <a:r>
              <a:rPr lang="de-CH" dirty="0" err="1"/>
              <a:t>factors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sz="1800" b="1" i="1" dirty="0"/>
              <a:t>Forming implementation intentions</a:t>
            </a:r>
            <a:r>
              <a:rPr lang="en-GB" sz="1800" i="1" dirty="0"/>
              <a:t>:</a:t>
            </a:r>
            <a:r>
              <a:rPr lang="en-GB" sz="1800" dirty="0"/>
              <a:t> </a:t>
            </a:r>
            <a:r>
              <a:rPr lang="en-GB" sz="1800" dirty="0" smtClean="0"/>
              <a:t>stimulate the person </a:t>
            </a:r>
            <a:r>
              <a:rPr lang="en-GB" sz="1800" dirty="0"/>
              <a:t>to </a:t>
            </a:r>
            <a:r>
              <a:rPr lang="en-GB" sz="1800" dirty="0" smtClean="0"/>
              <a:t>express </a:t>
            </a:r>
            <a:r>
              <a:rPr lang="en-GB" sz="1800" dirty="0"/>
              <a:t>when, </a:t>
            </a:r>
            <a:r>
              <a:rPr lang="en-GB" sz="1800" dirty="0" smtClean="0"/>
              <a:t>where </a:t>
            </a:r>
            <a:r>
              <a:rPr lang="en-GB" sz="1800" dirty="0"/>
              <a:t>and how to intend to achieve his or her goals</a:t>
            </a:r>
            <a:r>
              <a:rPr lang="en-GB" sz="1800" dirty="0" smtClean="0"/>
              <a:t>.</a:t>
            </a:r>
            <a:endParaRPr lang="en-GB" sz="1800" dirty="0"/>
          </a:p>
          <a:p>
            <a:pPr marL="285750" indent="-285750">
              <a:buFont typeface="Wingdings"/>
              <a:buChar char="è"/>
            </a:pPr>
            <a:r>
              <a:rPr lang="de-CH" sz="1800" dirty="0">
                <a:sym typeface="Wingdings" pitchFamily="2" charset="2"/>
                <a:hlinkClick r:id="rId2" action="ppaction://hlinkfile"/>
              </a:rPr>
              <a:t>Implementation </a:t>
            </a:r>
            <a:r>
              <a:rPr lang="de-CH" sz="1800" dirty="0" err="1">
                <a:sym typeface="Wingdings" pitchFamily="2" charset="2"/>
                <a:hlinkClick r:id="rId2" action="ppaction://hlinkfile"/>
              </a:rPr>
              <a:t>intention</a:t>
            </a:r>
            <a:endParaRPr lang="de-CH" sz="1800" dirty="0">
              <a:sym typeface="Wingdings" pitchFamily="2" charset="2"/>
            </a:endParaRPr>
          </a:p>
          <a:p>
            <a:pPr marL="285750" indent="-285750">
              <a:buFont typeface="Wingdings"/>
              <a:buChar char="è"/>
            </a:pPr>
            <a:endParaRPr lang="de-CH" sz="1800" dirty="0"/>
          </a:p>
          <a:p>
            <a:r>
              <a:rPr lang="en-GB" sz="1800" b="1" i="1" dirty="0"/>
              <a:t>Prompts</a:t>
            </a:r>
            <a:r>
              <a:rPr lang="en-GB" sz="1800" dirty="0"/>
              <a:t>: memory aids which trigger the </a:t>
            </a:r>
            <a:r>
              <a:rPr lang="en-GB" sz="1800" dirty="0" smtClean="0"/>
              <a:t>right </a:t>
            </a:r>
            <a:r>
              <a:rPr lang="en-GB" sz="1800" dirty="0" err="1" smtClean="0"/>
              <a:t>behavior</a:t>
            </a:r>
            <a:r>
              <a:rPr lang="en-GB" sz="1800" dirty="0" smtClean="0"/>
              <a:t> </a:t>
            </a:r>
            <a:r>
              <a:rPr lang="en-GB" sz="1800" dirty="0"/>
              <a:t>in the right situation and help </a:t>
            </a:r>
            <a:r>
              <a:rPr lang="en-GB" sz="1800" dirty="0" smtClean="0"/>
              <a:t>the person to </a:t>
            </a:r>
            <a:r>
              <a:rPr lang="en-GB" sz="1800" dirty="0"/>
              <a:t>remember the new </a:t>
            </a:r>
            <a:r>
              <a:rPr lang="en-GB" sz="1800" dirty="0" err="1" smtClean="0"/>
              <a:t>behavior</a:t>
            </a:r>
            <a:endParaRPr lang="en-GB" sz="1800" dirty="0"/>
          </a:p>
          <a:p>
            <a:r>
              <a:rPr lang="en-GB" sz="1800" dirty="0">
                <a:sym typeface="Wingdings" pitchFamily="2" charset="2"/>
              </a:rPr>
              <a:t> </a:t>
            </a:r>
            <a:r>
              <a:rPr lang="en-GB" sz="1800" dirty="0">
                <a:sym typeface="Wingdings" pitchFamily="2" charset="2"/>
                <a:hlinkClick r:id="rId3" action="ppaction://hlinkfile"/>
              </a:rPr>
              <a:t>Prompt </a:t>
            </a:r>
            <a:r>
              <a:rPr lang="en-GB" sz="1800" dirty="0" smtClean="0">
                <a:sym typeface="Wingdings" pitchFamily="2" charset="2"/>
              </a:rPr>
              <a:t>/ </a:t>
            </a:r>
            <a:r>
              <a:rPr lang="en-GB" sz="1800" dirty="0">
                <a:sym typeface="Wingdings" pitchFamily="2" charset="2"/>
              </a:rPr>
              <a:t>Material</a:t>
            </a:r>
            <a:endParaRPr lang="de-CH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6804248" y="3510285"/>
            <a:ext cx="2056549" cy="305697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6893" y="4293096"/>
            <a:ext cx="3230805" cy="227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839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New </a:t>
            </a:r>
            <a:r>
              <a:rPr lang="de-CH" dirty="0" err="1" smtClean="0"/>
              <a:t>intervention</a:t>
            </a:r>
            <a:r>
              <a:rPr lang="de-CH" dirty="0" smtClean="0"/>
              <a:t> in Mali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070827"/>
              </p:ext>
            </p:extLst>
          </p:nvPr>
        </p:nvGraphicFramePr>
        <p:xfrm>
          <a:off x="323850" y="1333761"/>
          <a:ext cx="8295457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494"/>
                <a:gridCol w="1452771"/>
                <a:gridCol w="1670686"/>
                <a:gridCol w="3864506"/>
              </a:tblGrid>
              <a:tr h="6266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Behavior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factor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Intervention BCT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Intervention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with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communication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channels</a:t>
                      </a:r>
                      <a:endParaRPr lang="en-GB" dirty="0"/>
                    </a:p>
                  </a:txBody>
                  <a:tcPr/>
                </a:tc>
              </a:tr>
              <a:tr h="895234">
                <a:tc rowSpan="2">
                  <a:txBody>
                    <a:bodyPr/>
                    <a:lstStyle/>
                    <a:p>
                      <a:r>
                        <a:rPr lang="de-CH" dirty="0" smtClean="0"/>
                        <a:t>Norm </a:t>
                      </a:r>
                      <a:r>
                        <a:rPr lang="de-CH" dirty="0" err="1" smtClean="0"/>
                        <a:t>factor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Others</a:t>
                      </a:r>
                      <a:r>
                        <a:rPr lang="de-CH" dirty="0" smtClean="0"/>
                        <a:t>‘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behavior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Inform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about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behavior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of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others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Theater </a:t>
                      </a:r>
                      <a:r>
                        <a:rPr lang="de-CH" dirty="0" err="1" smtClean="0"/>
                        <a:t>dealing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with</a:t>
                      </a:r>
                      <a:r>
                        <a:rPr lang="de-CH" baseline="0" dirty="0" smtClean="0"/>
                        <a:t> norm </a:t>
                      </a:r>
                      <a:r>
                        <a:rPr lang="de-CH" baseline="0" dirty="0" err="1" smtClean="0"/>
                        <a:t>issues</a:t>
                      </a:r>
                      <a:r>
                        <a:rPr lang="de-CH" baseline="0" dirty="0" smtClean="0"/>
                        <a:t>; </a:t>
                      </a:r>
                    </a:p>
                    <a:p>
                      <a:r>
                        <a:rPr lang="de-CH" baseline="0" dirty="0" err="1" smtClean="0"/>
                        <a:t>pictures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of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handwashing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families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9523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Others</a:t>
                      </a:r>
                      <a:r>
                        <a:rPr lang="de-CH" dirty="0" smtClean="0"/>
                        <a:t>‘ </a:t>
                      </a:r>
                      <a:r>
                        <a:rPr lang="de-CH" dirty="0" err="1" smtClean="0"/>
                        <a:t>approval</a:t>
                      </a:r>
                      <a:r>
                        <a:rPr lang="de-CH" dirty="0" smtClean="0"/>
                        <a:t>/</a:t>
                      </a:r>
                      <a:r>
                        <a:rPr lang="de-CH" dirty="0" err="1" smtClean="0"/>
                        <a:t>disapproval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Inform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about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other‘s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approval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Commitment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of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the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head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of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the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family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with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picture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95234"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Self</a:t>
                      </a:r>
                      <a:r>
                        <a:rPr lang="de-CH" dirty="0" smtClean="0"/>
                        <a:t>-regulation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factor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Forgetting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Prompt</a:t>
                      </a:r>
                    </a:p>
                    <a:p>
                      <a:r>
                        <a:rPr lang="de-CH" dirty="0" err="1" smtClean="0"/>
                        <a:t>instruction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forTippy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Tap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Prompt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with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village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chief</a:t>
                      </a:r>
                      <a:r>
                        <a:rPr lang="de-CH" baseline="0" dirty="0" smtClean="0"/>
                        <a:t> in </a:t>
                      </a:r>
                      <a:r>
                        <a:rPr lang="de-CH" baseline="0" dirty="0" err="1" smtClean="0"/>
                        <a:t>the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household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775" y="4869160"/>
            <a:ext cx="2450963" cy="1838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812" y="4869160"/>
            <a:ext cx="2450964" cy="1838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4869160"/>
            <a:ext cx="2450963" cy="183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altLang="en-US" dirty="0" err="1" smtClean="0"/>
              <a:t>Phase</a:t>
            </a:r>
            <a:r>
              <a:rPr lang="es-BO" altLang="en-US" dirty="0" smtClean="0"/>
              <a:t> 4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23850" y="1341438"/>
            <a:ext cx="347092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800" b="1" dirty="0" smtClean="0"/>
              <a:t>Phase</a:t>
            </a:r>
            <a:endParaRPr lang="en-GB" sz="1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850" y="1989857"/>
            <a:ext cx="347092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400" b="1" dirty="0" smtClean="0"/>
              <a:t>1. </a:t>
            </a:r>
            <a:r>
              <a:rPr lang="es-BO" sz="1400" b="1" dirty="0" err="1" smtClean="0"/>
              <a:t>Identify</a:t>
            </a:r>
            <a:r>
              <a:rPr lang="es-BO" altLang="en-US" sz="1400" b="1" dirty="0" smtClean="0"/>
              <a:t> </a:t>
            </a:r>
            <a:r>
              <a:rPr lang="es-BO" altLang="en-US" sz="1400" b="1" dirty="0" err="1"/>
              <a:t>potential</a:t>
            </a:r>
            <a:r>
              <a:rPr lang="es-BO" altLang="en-US" sz="1400" b="1" dirty="0"/>
              <a:t> </a:t>
            </a:r>
            <a:r>
              <a:rPr lang="es-BO" altLang="en-US" sz="1400" b="1" dirty="0" err="1"/>
              <a:t>behavioral</a:t>
            </a:r>
            <a:r>
              <a:rPr lang="es-BO" altLang="en-US" sz="1400" b="1" dirty="0"/>
              <a:t> </a:t>
            </a:r>
            <a:r>
              <a:rPr lang="es-BO" altLang="en-US" sz="1400" b="1" dirty="0" err="1" smtClean="0"/>
              <a:t>factors</a:t>
            </a:r>
            <a:endParaRPr lang="es-BO" alt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8585" y="2781945"/>
            <a:ext cx="346618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400" b="1" dirty="0" smtClean="0"/>
              <a:t>2. </a:t>
            </a:r>
            <a:r>
              <a:rPr lang="de-CH" sz="1400" b="1" dirty="0" err="1" smtClean="0"/>
              <a:t>Measure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and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define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behavioral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factors</a:t>
            </a:r>
            <a:endParaRPr lang="es-BO" altLang="en-US" sz="1400" b="1" dirty="0"/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2048927" y="2277889"/>
            <a:ext cx="0" cy="517153"/>
          </a:xfrm>
          <a:prstGeom prst="straightConnector1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4139952" y="3437817"/>
            <a:ext cx="4765715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altLang="en-US" b="1" dirty="0"/>
              <a:t>4</a:t>
            </a:r>
            <a:r>
              <a:rPr lang="es-BO" altLang="en-US" b="1" dirty="0" smtClean="0"/>
              <a:t>. </a:t>
            </a:r>
            <a:r>
              <a:rPr lang="en-GB" b="1" dirty="0"/>
              <a:t>Implement and evaluate </a:t>
            </a:r>
            <a:r>
              <a:rPr lang="en-GB" b="1" dirty="0" err="1" smtClean="0"/>
              <a:t>behavior</a:t>
            </a:r>
            <a:r>
              <a:rPr lang="en-GB" b="1" dirty="0" smtClean="0"/>
              <a:t> </a:t>
            </a:r>
            <a:r>
              <a:rPr lang="en-GB" b="1" dirty="0"/>
              <a:t>change </a:t>
            </a:r>
            <a:r>
              <a:rPr lang="en-GB" b="1" dirty="0" smtClean="0"/>
              <a:t>strategies</a:t>
            </a:r>
          </a:p>
          <a:p>
            <a:endParaRPr lang="en-GB" dirty="0"/>
          </a:p>
          <a:p>
            <a:pPr marL="800100" lvl="1" indent="-342900">
              <a:buFont typeface="+mj-lt"/>
              <a:buAutoNum type="arabicPeriod"/>
            </a:pPr>
            <a:r>
              <a:rPr lang="en-GB" dirty="0" smtClean="0"/>
              <a:t>Implement </a:t>
            </a:r>
            <a:r>
              <a:rPr lang="en-GB" dirty="0"/>
              <a:t>different strategies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Develop final questionnaire and conduct evaluation survey </a:t>
            </a:r>
            <a:endParaRPr lang="en-GB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GB" dirty="0" smtClean="0"/>
              <a:t>Define </a:t>
            </a:r>
            <a:r>
              <a:rPr lang="en-GB" dirty="0"/>
              <a:t>most effective strategy and adapt interventions</a:t>
            </a:r>
            <a:endParaRPr lang="es-BO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8512" y="3790057"/>
            <a:ext cx="3456257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s-BO" altLang="en-US" sz="1400" b="1" dirty="0"/>
              <a:t>3. </a:t>
            </a:r>
            <a:r>
              <a:rPr lang="en-GB" sz="1400" b="1" dirty="0"/>
              <a:t>Select </a:t>
            </a:r>
            <a:r>
              <a:rPr lang="en-GB" sz="1400" b="1" dirty="0" err="1" smtClean="0"/>
              <a:t>behavior</a:t>
            </a:r>
            <a:r>
              <a:rPr lang="en-GB" sz="1400" b="1" dirty="0" smtClean="0"/>
              <a:t> </a:t>
            </a:r>
            <a:r>
              <a:rPr lang="en-GB" sz="1400" b="1" dirty="0"/>
              <a:t>change techniques (BCTs) and design </a:t>
            </a:r>
            <a:r>
              <a:rPr lang="en-GB" sz="1400" b="1" dirty="0" err="1" smtClean="0"/>
              <a:t>behavior</a:t>
            </a:r>
            <a:r>
              <a:rPr lang="en-GB" sz="1400" b="1" dirty="0" smtClean="0"/>
              <a:t> </a:t>
            </a:r>
            <a:r>
              <a:rPr lang="en-GB" sz="1400" b="1" dirty="0"/>
              <a:t>change strategies</a:t>
            </a:r>
            <a:endParaRPr lang="en-GB" sz="14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035691" y="3286001"/>
            <a:ext cx="0" cy="517153"/>
          </a:xfrm>
          <a:prstGeom prst="straightConnector1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43892" y="5028963"/>
            <a:ext cx="345625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s-BO" altLang="en-US" sz="1400" b="1" dirty="0"/>
              <a:t>4</a:t>
            </a:r>
            <a:r>
              <a:rPr lang="es-BO" altLang="en-US" sz="1400" b="1" dirty="0" smtClean="0"/>
              <a:t>. </a:t>
            </a:r>
            <a:r>
              <a:rPr lang="en-GB" sz="1400" b="1" dirty="0"/>
              <a:t>Implement and evaluate </a:t>
            </a:r>
            <a:r>
              <a:rPr lang="en-GB" sz="1400" b="1" dirty="0" err="1" smtClean="0"/>
              <a:t>behavior</a:t>
            </a:r>
            <a:r>
              <a:rPr lang="en-GB" sz="1400" b="1" dirty="0" smtClean="0"/>
              <a:t> </a:t>
            </a:r>
            <a:r>
              <a:rPr lang="en-GB" sz="1400" b="1" dirty="0"/>
              <a:t>change strategies</a:t>
            </a:r>
            <a:endParaRPr lang="en-GB" sz="1400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2035691" y="4511810"/>
            <a:ext cx="0" cy="517153"/>
          </a:xfrm>
          <a:prstGeom prst="straightConnector1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5080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Implement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strategies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9153" y="1484784"/>
            <a:ext cx="2029784" cy="1174981"/>
            <a:chOff x="6208" y="126288"/>
            <a:chExt cx="2029784" cy="1174981"/>
          </a:xfrm>
        </p:grpSpPr>
        <p:sp>
          <p:nvSpPr>
            <p:cNvPr id="31" name="Rounded Rectangle 30"/>
            <p:cNvSpPr/>
            <p:nvPr/>
          </p:nvSpPr>
          <p:spPr>
            <a:xfrm>
              <a:off x="6208" y="126288"/>
              <a:ext cx="2029784" cy="1174981"/>
            </a:xfrm>
            <a:prstGeom prst="roundRect">
              <a:avLst>
                <a:gd name="adj" fmla="val 10000"/>
              </a:avLst>
            </a:prstGeom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32" name="Rounded Rectangle 4"/>
            <p:cNvSpPr/>
            <p:nvPr/>
          </p:nvSpPr>
          <p:spPr>
            <a:xfrm>
              <a:off x="6208" y="126288"/>
              <a:ext cx="2029784" cy="7833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42240" tIns="142240" rIns="142240" bIns="76200" numCol="1" spcCol="1270" anchor="t" anchorCtr="0">
              <a:noAutofit/>
            </a:bodyPr>
            <a:lstStyle/>
            <a:p>
              <a:pPr marL="0" marR="0" lvl="0" indent="0" algn="l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Evaluation ODF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4893" y="2268105"/>
            <a:ext cx="2029784" cy="2227500"/>
            <a:chOff x="421948" y="909609"/>
            <a:chExt cx="2029784" cy="2227500"/>
          </a:xfrm>
        </p:grpSpPr>
        <p:sp>
          <p:nvSpPr>
            <p:cNvPr id="29" name="Rounded Rectangle 28"/>
            <p:cNvSpPr/>
            <p:nvPr/>
          </p:nvSpPr>
          <p:spPr>
            <a:xfrm>
              <a:off x="421948" y="909609"/>
              <a:ext cx="2029784" cy="2227500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30" name="Rounded Rectangle 6"/>
            <p:cNvSpPr/>
            <p:nvPr/>
          </p:nvSpPr>
          <p:spPr>
            <a:xfrm>
              <a:off x="481398" y="969059"/>
              <a:ext cx="1910884" cy="21086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6000" tIns="72000" rIns="36000" bIns="36000" numCol="1" spcCol="1270" anchor="t" anchorCtr="0">
              <a:noAutofit/>
            </a:bodyPr>
            <a:lstStyle/>
            <a:p>
              <a:pPr marL="228600" marR="0" lvl="1" indent="-228600" algn="l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Signature </a:t>
              </a:r>
              <a:r>
                <a:rPr kumimoji="0" lang="fr-F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of </a:t>
              </a:r>
              <a:r>
                <a:rPr kumimoji="0" lang="fr-FR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families</a:t>
              </a:r>
              <a:r>
                <a:rPr kumimoji="0" lang="fr-F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’ </a:t>
              </a:r>
              <a:r>
                <a:rPr kumimoji="0" lang="fr-FR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pledges</a:t>
              </a:r>
              <a:r>
                <a:rPr kumimoji="0" lang="fr-F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to </a:t>
              </a:r>
              <a:r>
                <a:rPr kumimoji="0" lang="fr-FR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maintain</a:t>
              </a:r>
              <a:r>
                <a:rPr kumimoji="0" lang="fr-F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the</a:t>
              </a:r>
              <a:r>
                <a:rPr kumimoji="0" lang="fr-FR" sz="2000" b="0" i="0" u="none" strike="noStrike" kern="1200" cap="none" spc="0" normalizeH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latrine</a:t>
              </a: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39241" y="1480029"/>
            <a:ext cx="1067151" cy="792830"/>
            <a:chOff x="2136296" y="121533"/>
            <a:chExt cx="1067151" cy="792830"/>
          </a:xfrm>
        </p:grpSpPr>
        <p:sp>
          <p:nvSpPr>
            <p:cNvPr id="27" name="Right Arrow 26"/>
            <p:cNvSpPr/>
            <p:nvPr/>
          </p:nvSpPr>
          <p:spPr>
            <a:xfrm>
              <a:off x="2136296" y="121533"/>
              <a:ext cx="1067151" cy="79283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5B9BD5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</p:sp>
        <p:sp>
          <p:nvSpPr>
            <p:cNvPr id="28" name="Right Arrow 8"/>
            <p:cNvSpPr/>
            <p:nvPr/>
          </p:nvSpPr>
          <p:spPr>
            <a:xfrm>
              <a:off x="2136296" y="280099"/>
              <a:ext cx="829302" cy="47569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Min. 6 </a:t>
              </a:r>
              <a:r>
                <a:rPr lang="fr-FR" dirty="0" err="1" smtClean="0">
                  <a:solidFill>
                    <a:sysClr val="windowText" lastClr="000000"/>
                  </a:solidFill>
                  <a:latin typeface="Calibri" panose="020F0502020204030204"/>
                  <a:ea typeface="+mn-ea"/>
                </a:rPr>
                <a:t>months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03849" y="1484784"/>
            <a:ext cx="2304256" cy="1174981"/>
            <a:chOff x="3266825" y="126288"/>
            <a:chExt cx="2598347" cy="1174981"/>
          </a:xfrm>
        </p:grpSpPr>
        <p:sp>
          <p:nvSpPr>
            <p:cNvPr id="25" name="Rounded Rectangle 24"/>
            <p:cNvSpPr/>
            <p:nvPr/>
          </p:nvSpPr>
          <p:spPr>
            <a:xfrm>
              <a:off x="3266825" y="126288"/>
              <a:ext cx="2598347" cy="1174981"/>
            </a:xfrm>
            <a:prstGeom prst="roundRect">
              <a:avLst>
                <a:gd name="adj" fmla="val 10000"/>
              </a:avLst>
            </a:prstGeom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26" name="Rounded Rectangle 10"/>
            <p:cNvSpPr/>
            <p:nvPr/>
          </p:nvSpPr>
          <p:spPr>
            <a:xfrm>
              <a:off x="3266825" y="126288"/>
              <a:ext cx="2598347" cy="7833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42240" tIns="142240" rIns="142240" bIns="76200" numCol="1" spcCol="1270" anchor="t" anchorCtr="0">
              <a:noAutofit/>
            </a:bodyPr>
            <a:lstStyle/>
            <a:p>
              <a:pPr marL="0" marR="0" lvl="0" indent="0" algn="l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Evaluation post-ODF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15595" y="2300103"/>
            <a:ext cx="2182810" cy="2227500"/>
            <a:chOff x="3890333" y="909609"/>
            <a:chExt cx="2182810" cy="2227500"/>
          </a:xfrm>
        </p:grpSpPr>
        <p:sp>
          <p:nvSpPr>
            <p:cNvPr id="23" name="Rounded Rectangle 22"/>
            <p:cNvSpPr/>
            <p:nvPr/>
          </p:nvSpPr>
          <p:spPr>
            <a:xfrm>
              <a:off x="3890333" y="909609"/>
              <a:ext cx="2182810" cy="2227500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24" name="Rounded Rectangle 12"/>
            <p:cNvSpPr/>
            <p:nvPr/>
          </p:nvSpPr>
          <p:spPr>
            <a:xfrm>
              <a:off x="3954265" y="973541"/>
              <a:ext cx="2054946" cy="20996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6000" tIns="72000" rIns="36000" bIns="36000" numCol="1" spcCol="1270" anchor="t" anchorCtr="0">
              <a:noAutofit/>
            </a:bodyPr>
            <a:lstStyle/>
            <a:p>
              <a:pPr marL="228600" marR="0" lvl="1" indent="-228600" algn="l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Visual</a:t>
              </a:r>
              <a:r>
                <a:rPr kumimoji="0" lang="fr-FR" sz="2000" b="0" i="0" u="none" strike="noStrike" kern="1200" cap="none" spc="0" normalizeH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recognition of </a:t>
              </a:r>
              <a:r>
                <a:rPr lang="fr-FR" sz="20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/>
                  <a:ea typeface="+mn-ea"/>
                </a:rPr>
                <a:t>the </a:t>
              </a:r>
              <a:r>
                <a:rPr lang="fr-FR" sz="20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/>
                  <a:ea typeface="+mn-ea"/>
                </a:rPr>
                <a:t>families</a:t>
              </a: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28600" marR="0" lvl="1" indent="-228600" algn="l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Promotion </a:t>
              </a:r>
              <a:r>
                <a:rPr kumimoji="0" lang="fr-FR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slab</a:t>
              </a:r>
              <a:r>
                <a:rPr kumimoji="0" lang="fr-F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by</a:t>
              </a:r>
              <a:r>
                <a:rPr kumimoji="0" lang="fr-FR" sz="2000" b="0" i="0" u="none" strike="noStrike" kern="1200" cap="none" spc="0" normalizeH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the </a:t>
              </a:r>
              <a:r>
                <a:rPr kumimoji="0" lang="fr-FR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private</a:t>
              </a:r>
              <a:r>
                <a:rPr kumimoji="0" lang="fr-FR" sz="2000" b="0" i="0" u="none" strike="noStrike" kern="1200" cap="none" spc="0" normalizeH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fr-FR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sector</a:t>
              </a: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80112" y="1464790"/>
            <a:ext cx="852803" cy="823308"/>
            <a:chOff x="5965648" y="106294"/>
            <a:chExt cx="852803" cy="823308"/>
          </a:xfrm>
        </p:grpSpPr>
        <p:sp>
          <p:nvSpPr>
            <p:cNvPr id="21" name="Right Arrow 20"/>
            <p:cNvSpPr/>
            <p:nvPr/>
          </p:nvSpPr>
          <p:spPr>
            <a:xfrm>
              <a:off x="5965648" y="106294"/>
              <a:ext cx="852803" cy="82330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5B9BD5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</p:sp>
        <p:sp>
          <p:nvSpPr>
            <p:cNvPr id="22" name="Right Arrow 14"/>
            <p:cNvSpPr/>
            <p:nvPr/>
          </p:nvSpPr>
          <p:spPr>
            <a:xfrm>
              <a:off x="5965648" y="270956"/>
              <a:ext cx="720080" cy="49398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2-3 </a:t>
              </a:r>
              <a:r>
                <a:rPr kumimoji="0" lang="fr-FR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months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90685" y="1484784"/>
            <a:ext cx="2617819" cy="1174981"/>
            <a:chOff x="6888236" y="126288"/>
            <a:chExt cx="2814966" cy="1174981"/>
          </a:xfrm>
        </p:grpSpPr>
        <p:sp>
          <p:nvSpPr>
            <p:cNvPr id="19" name="Rounded Rectangle 18"/>
            <p:cNvSpPr/>
            <p:nvPr/>
          </p:nvSpPr>
          <p:spPr>
            <a:xfrm>
              <a:off x="6888236" y="126288"/>
              <a:ext cx="2814966" cy="1174981"/>
            </a:xfrm>
            <a:prstGeom prst="roundRect">
              <a:avLst>
                <a:gd name="adj" fmla="val 10000"/>
              </a:avLst>
            </a:prstGeom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20" name="Rounded Rectangle 16"/>
            <p:cNvSpPr/>
            <p:nvPr/>
          </p:nvSpPr>
          <p:spPr>
            <a:xfrm>
              <a:off x="6888236" y="126288"/>
              <a:ext cx="2814966" cy="7833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42240" tIns="142240" rIns="142240" bIns="76200" numCol="1" spcCol="1270" anchor="t" anchorCtr="0">
              <a:noAutofit/>
            </a:bodyPr>
            <a:lstStyle/>
            <a:p>
              <a:pPr marL="0" marR="0" lvl="0" indent="0" algn="l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fr-FR" sz="2000" b="0" i="0" u="none" strike="noStrike" kern="1200" cap="none" spc="0" normalizeH="0" baseline="30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nd</a:t>
              </a: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Evaluation post-ODF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70867" y="2344707"/>
            <a:ext cx="2244068" cy="2227500"/>
            <a:chOff x="7589424" y="909609"/>
            <a:chExt cx="2244068" cy="2227500"/>
          </a:xfrm>
        </p:grpSpPr>
        <p:sp>
          <p:nvSpPr>
            <p:cNvPr id="17" name="Rounded Rectangle 16"/>
            <p:cNvSpPr/>
            <p:nvPr/>
          </p:nvSpPr>
          <p:spPr>
            <a:xfrm>
              <a:off x="7589424" y="909609"/>
              <a:ext cx="2244068" cy="2227500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18" name="Rounded Rectangle 18"/>
            <p:cNvSpPr/>
            <p:nvPr/>
          </p:nvSpPr>
          <p:spPr>
            <a:xfrm>
              <a:off x="7654665" y="974850"/>
              <a:ext cx="2113586" cy="209701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6000" tIns="72000" rIns="36000" bIns="36000" numCol="1" spcCol="1270" anchor="t" anchorCtr="0">
              <a:noAutofit/>
            </a:bodyPr>
            <a:lstStyle/>
            <a:p>
              <a:pPr marL="228600" lvl="1" indent="-228600" defTabSz="889000" eaLnBrk="1" fontAlgn="auto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fr-FR" sz="20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/>
                </a:rPr>
                <a:t>Visual</a:t>
              </a:r>
              <a:r>
                <a:rPr lang="fr-FR" sz="20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/>
                </a:rPr>
                <a:t> recognition of the </a:t>
              </a:r>
              <a:r>
                <a:rPr lang="fr-FR" sz="20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/>
                </a:rPr>
                <a:t>families</a:t>
              </a:r>
              <a:endParaRPr lang="fr-FR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endParaRPr>
            </a:p>
          </p:txBody>
        </p:sp>
      </p:grpSp>
      <p:sp>
        <p:nvSpPr>
          <p:cNvPr id="8" name="Rectangle à coins arrondis 7"/>
          <p:cNvSpPr/>
          <p:nvPr/>
        </p:nvSpPr>
        <p:spPr>
          <a:xfrm>
            <a:off x="5362384" y="4002679"/>
            <a:ext cx="3746120" cy="2680485"/>
          </a:xfrm>
          <a:prstGeom prst="round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350">
              <a:solidFill>
                <a:prstClr val="white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57706">
            <a:off x="1884732" y="4131062"/>
            <a:ext cx="1840235" cy="260323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7488845" y="3876642"/>
            <a:ext cx="1008112" cy="695565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49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Results</a:t>
            </a:r>
            <a:r>
              <a:rPr lang="de-CH" dirty="0" smtClean="0"/>
              <a:t> Mozambique</a:t>
            </a:r>
            <a:endParaRPr lang="en-GB" dirty="0"/>
          </a:p>
        </p:txBody>
      </p:sp>
      <p:sp>
        <p:nvSpPr>
          <p:cNvPr id="15" name="Rectangle à coins arrondis 12"/>
          <p:cNvSpPr/>
          <p:nvPr/>
        </p:nvSpPr>
        <p:spPr>
          <a:xfrm>
            <a:off x="21108" y="1850171"/>
            <a:ext cx="4379106" cy="3163005"/>
          </a:xfrm>
          <a:prstGeom prst="round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à coins arrondis 13"/>
          <p:cNvSpPr/>
          <p:nvPr/>
        </p:nvSpPr>
        <p:spPr>
          <a:xfrm>
            <a:off x="4746593" y="1844824"/>
            <a:ext cx="4397407" cy="3190663"/>
          </a:xfrm>
          <a:prstGeom prst="round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à coins arrondis 1"/>
          <p:cNvSpPr/>
          <p:nvPr/>
        </p:nvSpPr>
        <p:spPr>
          <a:xfrm>
            <a:off x="87550" y="3717935"/>
            <a:ext cx="4218065" cy="1007209"/>
          </a:xfrm>
          <a:prstGeom prst="roundRect">
            <a:avLst/>
          </a:prstGeom>
          <a:solidFill>
            <a:srgbClr val="FFC000">
              <a:alpha val="6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kern="0" dirty="0" smtClean="0">
                <a:solidFill>
                  <a:prstClr val="white"/>
                </a:solidFill>
                <a:latin typeface="Calibri" panose="020F0502020204030204"/>
                <a:ea typeface="+mn-ea"/>
              </a:rPr>
              <a:t>“This recognition 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(banner) is a big step forward</a:t>
            </a:r>
            <a:r>
              <a:rPr kumimoji="0" lang="en-US" b="1" i="1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for me</a:t>
            </a:r>
            <a:r>
              <a:rPr lang="en-US" b="1" i="1" kern="0" dirty="0">
                <a:solidFill>
                  <a:prstClr val="white"/>
                </a:solidFill>
                <a:latin typeface="Calibri" panose="020F0502020204030204"/>
                <a:ea typeface="+mn-ea"/>
              </a:rPr>
              <a:t>.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I will not agree </a:t>
            </a:r>
            <a:r>
              <a:rPr kumimoji="0" lang="en-US" b="1" i="1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to give it back 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again.”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Filomena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Rafaele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, </a:t>
            </a:r>
            <a:r>
              <a:rPr lang="en-US" b="1" kern="0" dirty="0" err="1" smtClean="0">
                <a:solidFill>
                  <a:prstClr val="white"/>
                </a:solidFill>
                <a:latin typeface="Calibri" panose="020F0502020204030204"/>
                <a:ea typeface="+mn-ea"/>
              </a:rPr>
              <a:t>Namige</a:t>
            </a:r>
            <a:r>
              <a:rPr lang="en-US" b="1" kern="0" dirty="0" smtClean="0">
                <a:solidFill>
                  <a:prstClr val="white"/>
                </a:solidFill>
                <a:latin typeface="Calibri" panose="020F0502020204030204"/>
                <a:ea typeface="+mn-ea"/>
              </a:rPr>
              <a:t> village,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Mozambique</a:t>
            </a:r>
          </a:p>
        </p:txBody>
      </p:sp>
      <p:sp>
        <p:nvSpPr>
          <p:cNvPr id="18" name="Rectangle à coins arrondis 11"/>
          <p:cNvSpPr/>
          <p:nvPr/>
        </p:nvSpPr>
        <p:spPr>
          <a:xfrm>
            <a:off x="4836263" y="3717936"/>
            <a:ext cx="4218065" cy="1007208"/>
          </a:xfrm>
          <a:prstGeom prst="roundRect">
            <a:avLst/>
          </a:prstGeom>
          <a:solidFill>
            <a:srgbClr val="FFC000">
              <a:alpha val="6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kern="0" dirty="0" smtClean="0">
                <a:solidFill>
                  <a:prstClr val="white"/>
                </a:solidFill>
                <a:latin typeface="Calibri" panose="020F0502020204030204"/>
                <a:ea typeface="+mn-ea"/>
              </a:rPr>
              <a:t>“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I would not only</a:t>
            </a:r>
            <a:r>
              <a:rPr kumimoji="0" lang="en-US" b="1" i="1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like to have a well-maintained latrine but also recognition (banner) showing I’m at the same level as the other families</a:t>
            </a:r>
            <a:r>
              <a:rPr lang="en-US" b="1" i="1" kern="0" dirty="0" smtClean="0">
                <a:solidFill>
                  <a:prstClr val="white"/>
                </a:solidFill>
                <a:latin typeface="Calibri" panose="020F0502020204030204"/>
                <a:ea typeface="+mn-ea"/>
              </a:rPr>
              <a:t>.”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Theresa Antonio,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Filomena’s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neighbor</a:t>
            </a:r>
          </a:p>
        </p:txBody>
      </p:sp>
    </p:spTree>
    <p:extLst>
      <p:ext uri="{BB962C8B-B14F-4D97-AF65-F5344CB8AC3E}">
        <p14:creationId xmlns:p14="http://schemas.microsoft.com/office/powerpoint/2010/main" val="413192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Evaluation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intervention</a:t>
            </a:r>
            <a:r>
              <a:rPr lang="de-CH" smtClean="0"/>
              <a:t> in Mali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883157"/>
            <a:ext cx="5847184" cy="298600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3568" y="5085184"/>
            <a:ext cx="7200800" cy="944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1350"/>
              </a:lnSpc>
              <a:spcBef>
                <a:spcPts val="4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15900" algn="l"/>
              </a:tabLst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the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intervention received by the target person?</a:t>
            </a:r>
          </a:p>
          <a:p>
            <a:pPr marL="342900" lvl="0" indent="-342900">
              <a:lnSpc>
                <a:spcPts val="135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15900" algn="l"/>
              </a:tabLst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intervention was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 popular?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35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15900" algn="l"/>
              </a:tabLst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 the targeted factor change?</a:t>
            </a:r>
          </a:p>
          <a:p>
            <a:pPr marL="342900" lvl="0" indent="-342900">
              <a:lnSpc>
                <a:spcPts val="135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15900" algn="l"/>
              </a:tabLst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aspect of our interventions do we need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adapt?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78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de-CH" sz="1800" dirty="0">
              <a:latin typeface="Arial" charset="0"/>
              <a:cs typeface="Arial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(Avoiding</a:t>
            </a:r>
            <a:r>
              <a:rPr lang="en-US" sz="2000" dirty="0">
                <a:latin typeface="Arial" charset="0"/>
                <a:cs typeface="Arial" charset="0"/>
              </a:rPr>
              <a:t>) open defecation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de-CH" sz="2000" dirty="0">
              <a:latin typeface="Arial" charset="0"/>
              <a:cs typeface="Arial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Building </a:t>
            </a:r>
            <a:r>
              <a:rPr lang="en-US" sz="2000" dirty="0">
                <a:latin typeface="Arial" charset="0"/>
                <a:cs typeface="Arial" charset="0"/>
              </a:rPr>
              <a:t>or purchasing toilets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000" dirty="0">
              <a:latin typeface="Arial" charset="0"/>
              <a:cs typeface="Arial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000" dirty="0">
                <a:latin typeface="Arial" charset="0"/>
                <a:cs typeface="Arial" charset="0"/>
              </a:rPr>
              <a:t>Improving toilets: cover, lock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000" dirty="0">
              <a:latin typeface="Arial" charset="0"/>
              <a:cs typeface="Arial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(Avoiding</a:t>
            </a:r>
            <a:r>
              <a:rPr lang="en-US" sz="2000" dirty="0">
                <a:latin typeface="Arial" charset="0"/>
                <a:cs typeface="Arial" charset="0"/>
              </a:rPr>
              <a:t>) inappropriate use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de-CH" sz="2000" dirty="0">
              <a:latin typeface="Arial" charset="0"/>
              <a:cs typeface="Arial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000" dirty="0">
                <a:latin typeface="Arial" charset="0"/>
                <a:cs typeface="Arial" charset="0"/>
              </a:rPr>
              <a:t>Cleaning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000" dirty="0">
              <a:latin typeface="Arial" charset="0"/>
              <a:cs typeface="Arial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000" dirty="0">
                <a:latin typeface="Arial" charset="0"/>
                <a:cs typeface="Arial" charset="0"/>
              </a:rPr>
              <a:t>E</a:t>
            </a:r>
            <a:r>
              <a:rPr lang="en-US" sz="2000" dirty="0" smtClean="0">
                <a:latin typeface="Arial" charset="0"/>
                <a:cs typeface="Arial" charset="0"/>
              </a:rPr>
              <a:t>mptying </a:t>
            </a:r>
            <a:r>
              <a:rPr lang="en-US" sz="2000" dirty="0">
                <a:latin typeface="Arial" charset="0"/>
                <a:cs typeface="Arial" charset="0"/>
              </a:rPr>
              <a:t>or paying for service</a:t>
            </a:r>
            <a:endParaRPr lang="de-CH" sz="2000" dirty="0">
              <a:latin typeface="Arial" charset="0"/>
              <a:cs typeface="Arial" charset="0"/>
            </a:endParaRPr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Example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sanitation</a:t>
            </a:r>
            <a:r>
              <a:rPr lang="de-CH" dirty="0" smtClean="0"/>
              <a:t> </a:t>
            </a:r>
            <a:r>
              <a:rPr lang="de-CH" dirty="0" err="1" smtClean="0"/>
              <a:t>behaviors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5" y="1414054"/>
            <a:ext cx="2974627" cy="223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506" y="3820143"/>
            <a:ext cx="2043494" cy="306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850" y="1297959"/>
            <a:ext cx="8458200" cy="5284787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1800" smtClean="0">
                <a:latin typeface="Arial" charset="0"/>
                <a:cs typeface="Arial" charset="0"/>
              </a:rPr>
              <a:t>Handwashing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>
                <a:latin typeface="Arial" charset="0"/>
                <a:cs typeface="Arial" charset="0"/>
              </a:rPr>
              <a:t>after contact with </a:t>
            </a:r>
            <a:r>
              <a:rPr lang="en-US" sz="1800" dirty="0" smtClean="0">
                <a:latin typeface="Arial" charset="0"/>
                <a:cs typeface="Arial" charset="0"/>
              </a:rPr>
              <a:t>feces: after defecation, after wiping a child’s bottom, after disposing of feces.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de-CH" sz="1800" dirty="0" smtClean="0">
              <a:latin typeface="Arial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Handwashing before handling food: before eating, before preparing food, before feeding a child, before handling drinking water.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de-CH" sz="1800" dirty="0">
              <a:latin typeface="Arial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1800" dirty="0">
                <a:latin typeface="Arial" charset="0"/>
                <a:cs typeface="Arial" charset="0"/>
              </a:rPr>
              <a:t>Food </a:t>
            </a:r>
            <a:r>
              <a:rPr lang="en-US" sz="1800" dirty="0" smtClean="0">
                <a:latin typeface="Arial" charset="0"/>
                <a:cs typeface="Arial" charset="0"/>
              </a:rPr>
              <a:t>hygiene: hygienic handling and cooking of food; clean cookware as well as safe storage of food so that animals and especially flies don’t have access. </a:t>
            </a:r>
            <a:endParaRPr lang="en-US" sz="1800" dirty="0">
              <a:latin typeface="Arial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endParaRPr lang="de-CH" sz="1800" dirty="0">
              <a:latin typeface="Arial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1800" dirty="0">
                <a:latin typeface="Arial" charset="0"/>
                <a:cs typeface="Arial" charset="0"/>
              </a:rPr>
              <a:t>Body </a:t>
            </a:r>
            <a:r>
              <a:rPr lang="en-US" sz="1800" dirty="0" smtClean="0">
                <a:latin typeface="Arial" charset="0"/>
                <a:cs typeface="Arial" charset="0"/>
              </a:rPr>
              <a:t>hygiene: washing the body with water and soap, trimming fingernails, wearing clean clothes and menstrual hygiene.</a:t>
            </a:r>
            <a:endParaRPr lang="en-US" sz="18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de-CH" sz="1800" dirty="0">
              <a:latin typeface="Arial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1800" dirty="0">
                <a:latin typeface="Arial" charset="0"/>
                <a:cs typeface="Arial" charset="0"/>
              </a:rPr>
              <a:t>Housing hygiene: safe storage of cookware, cleanliness of floors and close surroundings of the </a:t>
            </a:r>
            <a:r>
              <a:rPr lang="en-US" sz="1800" dirty="0" smtClean="0">
                <a:latin typeface="Arial" charset="0"/>
                <a:cs typeface="Arial" charset="0"/>
              </a:rPr>
              <a:t>house.</a:t>
            </a:r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Example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hygiene</a:t>
            </a:r>
            <a:r>
              <a:rPr lang="de-CH" dirty="0" smtClean="0"/>
              <a:t> </a:t>
            </a:r>
            <a:r>
              <a:rPr lang="de-CH" dirty="0" err="1" smtClean="0"/>
              <a:t>behavior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9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Defining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target</a:t>
            </a:r>
            <a:r>
              <a:rPr lang="de-CH" dirty="0" smtClean="0"/>
              <a:t> </a:t>
            </a:r>
            <a:r>
              <a:rPr lang="de-CH" dirty="0" err="1" smtClean="0"/>
              <a:t>population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Who </a:t>
            </a:r>
            <a:r>
              <a:rPr lang="en-US" sz="2000" dirty="0">
                <a:latin typeface="Arial" charset="0"/>
                <a:cs typeface="Arial" charset="0"/>
              </a:rPr>
              <a:t>is most important </a:t>
            </a:r>
            <a:r>
              <a:rPr lang="en-US" sz="2000" dirty="0" smtClean="0">
                <a:latin typeface="Arial" charset="0"/>
                <a:cs typeface="Arial" charset="0"/>
              </a:rPr>
              <a:t>in changing </a:t>
            </a:r>
            <a:r>
              <a:rPr lang="en-US" sz="2000" dirty="0">
                <a:latin typeface="Arial" charset="0"/>
                <a:cs typeface="Arial" charset="0"/>
              </a:rPr>
              <a:t>behavior</a:t>
            </a:r>
            <a:r>
              <a:rPr lang="en-US" sz="2000" dirty="0" smtClean="0">
                <a:latin typeface="Arial" charset="0"/>
                <a:cs typeface="Arial" charset="0"/>
              </a:rPr>
              <a:t>?</a:t>
            </a:r>
            <a:endParaRPr lang="en-US" sz="2000" dirty="0">
              <a:latin typeface="Arial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000" dirty="0">
                <a:latin typeface="Arial" charset="0"/>
                <a:cs typeface="Arial" charset="0"/>
              </a:rPr>
              <a:t>Women </a:t>
            </a:r>
            <a:endParaRPr lang="de-CH" sz="2000" dirty="0">
              <a:latin typeface="Arial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000" dirty="0">
                <a:latin typeface="Arial" charset="0"/>
                <a:cs typeface="Arial" charset="0"/>
              </a:rPr>
              <a:t>Men</a:t>
            </a:r>
            <a:endParaRPr lang="de-CH" sz="2000" dirty="0">
              <a:latin typeface="Arial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000" dirty="0">
                <a:latin typeface="Arial" charset="0"/>
                <a:cs typeface="Arial" charset="0"/>
              </a:rPr>
              <a:t>Primary caretaker</a:t>
            </a:r>
            <a:endParaRPr lang="de-CH" sz="2000" dirty="0">
              <a:latin typeface="Arial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000" dirty="0">
                <a:latin typeface="Arial" charset="0"/>
                <a:cs typeface="Arial" charset="0"/>
              </a:rPr>
              <a:t>Children</a:t>
            </a:r>
            <a:endParaRPr lang="de-CH" sz="2000" dirty="0">
              <a:latin typeface="Arial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000" dirty="0">
                <a:latin typeface="Arial" charset="0"/>
                <a:cs typeface="Arial" charset="0"/>
              </a:rPr>
              <a:t>Pupils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000" dirty="0">
                <a:latin typeface="Arial" charset="0"/>
                <a:cs typeface="Arial" charset="0"/>
              </a:rPr>
              <a:t>Leaders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000" dirty="0">
                <a:latin typeface="Arial" charset="0"/>
                <a:cs typeface="Arial" charset="0"/>
              </a:rPr>
              <a:t>Most vulnerable</a:t>
            </a:r>
            <a:endParaRPr lang="de-CH" sz="2000" dirty="0">
              <a:latin typeface="Arial" charset="0"/>
              <a:cs typeface="Arial" charset="0"/>
            </a:endParaRPr>
          </a:p>
          <a:p>
            <a:endParaRPr lang="de-CH" sz="2000" dirty="0" smtClean="0"/>
          </a:p>
          <a:p>
            <a:r>
              <a:rPr lang="de-CH" sz="2000" dirty="0" err="1" smtClean="0"/>
              <a:t>Which</a:t>
            </a:r>
            <a:r>
              <a:rPr lang="de-CH" sz="2000" dirty="0" smtClean="0"/>
              <a:t> </a:t>
            </a:r>
            <a:r>
              <a:rPr lang="de-CH" sz="2000" dirty="0" err="1" smtClean="0"/>
              <a:t>people</a:t>
            </a:r>
            <a:r>
              <a:rPr lang="de-CH" sz="2000" dirty="0" smtClean="0"/>
              <a:t> </a:t>
            </a:r>
            <a:r>
              <a:rPr lang="de-CH" sz="2000" dirty="0" err="1" smtClean="0"/>
              <a:t>are</a:t>
            </a:r>
            <a:r>
              <a:rPr lang="de-CH" sz="2000" dirty="0" smtClean="0"/>
              <a:t> </a:t>
            </a:r>
            <a:r>
              <a:rPr lang="de-CH" sz="2000" dirty="0" err="1" smtClean="0"/>
              <a:t>to</a:t>
            </a:r>
            <a:r>
              <a:rPr lang="de-CH" sz="2000" dirty="0" smtClean="0"/>
              <a:t> </a:t>
            </a:r>
            <a:r>
              <a:rPr lang="de-CH" sz="2000" dirty="0" err="1" smtClean="0"/>
              <a:t>practice</a:t>
            </a:r>
            <a:r>
              <a:rPr lang="de-CH" sz="2000" dirty="0" smtClean="0"/>
              <a:t>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target</a:t>
            </a:r>
            <a:r>
              <a:rPr lang="de-CH" sz="2000" dirty="0" smtClean="0"/>
              <a:t> </a:t>
            </a:r>
            <a:r>
              <a:rPr lang="de-CH" sz="2000" dirty="0" err="1" smtClean="0"/>
              <a:t>behavior</a:t>
            </a:r>
            <a:r>
              <a:rPr lang="de-CH" sz="2000" dirty="0" smtClean="0"/>
              <a:t>?</a:t>
            </a:r>
          </a:p>
          <a:p>
            <a:r>
              <a:rPr lang="de-CH" sz="2000" dirty="0" err="1" smtClean="0"/>
              <a:t>Whose</a:t>
            </a:r>
            <a:r>
              <a:rPr lang="de-CH" sz="2000" dirty="0" smtClean="0"/>
              <a:t> </a:t>
            </a:r>
            <a:r>
              <a:rPr lang="de-CH" sz="2000" dirty="0" err="1" smtClean="0"/>
              <a:t>behavior</a:t>
            </a:r>
            <a:r>
              <a:rPr lang="de-CH" sz="2000" dirty="0" smtClean="0"/>
              <a:t> </a:t>
            </a:r>
            <a:r>
              <a:rPr lang="de-CH" sz="2000" dirty="0" err="1" smtClean="0"/>
              <a:t>has</a:t>
            </a:r>
            <a:r>
              <a:rPr lang="de-CH" sz="2000" dirty="0" smtClean="0"/>
              <a:t>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greatest</a:t>
            </a:r>
            <a:r>
              <a:rPr lang="de-CH" sz="2000" dirty="0" smtClean="0"/>
              <a:t> </a:t>
            </a:r>
            <a:r>
              <a:rPr lang="de-CH" sz="2000" dirty="0" err="1" smtClean="0"/>
              <a:t>influence</a:t>
            </a:r>
            <a:r>
              <a:rPr lang="de-CH" sz="2000" dirty="0" smtClean="0"/>
              <a:t> on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family</a:t>
            </a:r>
            <a:r>
              <a:rPr lang="de-CH" sz="2000" dirty="0" smtClean="0"/>
              <a:t>?</a:t>
            </a:r>
          </a:p>
          <a:p>
            <a:r>
              <a:rPr lang="de-CH" sz="2000" dirty="0" smtClean="0"/>
              <a:t>Who </a:t>
            </a:r>
            <a:r>
              <a:rPr lang="de-CH" sz="2000" dirty="0" err="1" smtClean="0"/>
              <a:t>has</a:t>
            </a:r>
            <a:r>
              <a:rPr lang="de-CH" sz="2000" dirty="0" smtClean="0"/>
              <a:t>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greatest</a:t>
            </a:r>
            <a:r>
              <a:rPr lang="de-CH" sz="2000" dirty="0" smtClean="0"/>
              <a:t> </a:t>
            </a:r>
            <a:r>
              <a:rPr lang="de-CH" sz="2000" dirty="0" err="1" smtClean="0"/>
              <a:t>influence</a:t>
            </a:r>
            <a:r>
              <a:rPr lang="de-CH" sz="2000" dirty="0" smtClean="0"/>
              <a:t> on </a:t>
            </a:r>
            <a:r>
              <a:rPr lang="de-CH" sz="2000" dirty="0" err="1" smtClean="0"/>
              <a:t>others</a:t>
            </a:r>
            <a:r>
              <a:rPr lang="de-CH" sz="2000" dirty="0" smtClean="0"/>
              <a:t>‘ </a:t>
            </a:r>
            <a:r>
              <a:rPr lang="de-CH" sz="2000" dirty="0" err="1" smtClean="0"/>
              <a:t>behavior</a:t>
            </a:r>
            <a:r>
              <a:rPr lang="de-CH" sz="2000" dirty="0" smtClean="0"/>
              <a:t>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66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57200"/>
            <a:ext cx="6624860" cy="640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err="1" smtClean="0"/>
              <a:t>Task</a:t>
            </a:r>
            <a:r>
              <a:rPr lang="fr-FR" dirty="0" smtClean="0"/>
              <a:t> 1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728788"/>
            <a:ext cx="8424614" cy="4795837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fr-FR" altLang="fr-FR" sz="2000" b="1" dirty="0" smtClean="0">
                <a:solidFill>
                  <a:srgbClr val="656565"/>
                </a:solidFill>
              </a:rPr>
              <a:t>Goal:</a:t>
            </a:r>
            <a:r>
              <a:rPr lang="fr-FR" altLang="fr-FR" sz="2000" dirty="0" smtClean="0">
                <a:solidFill>
                  <a:srgbClr val="656565"/>
                </a:solidFill>
              </a:rPr>
              <a:t> </a:t>
            </a:r>
            <a:r>
              <a:rPr lang="fr-FR" altLang="fr-FR" sz="2000" dirty="0" err="1" smtClean="0">
                <a:solidFill>
                  <a:srgbClr val="656565"/>
                </a:solidFill>
              </a:rPr>
              <a:t>Describe</a:t>
            </a:r>
            <a:r>
              <a:rPr lang="fr-FR" altLang="fr-FR" sz="2000" dirty="0" smtClean="0">
                <a:solidFill>
                  <a:srgbClr val="656565"/>
                </a:solidFill>
              </a:rPr>
              <a:t> </a:t>
            </a:r>
            <a:r>
              <a:rPr lang="fr-FR" altLang="fr-FR" sz="2000" dirty="0" err="1" smtClean="0">
                <a:solidFill>
                  <a:srgbClr val="656565"/>
                </a:solidFill>
              </a:rPr>
              <a:t>precisely</a:t>
            </a:r>
            <a:r>
              <a:rPr lang="fr-FR" altLang="fr-FR" sz="2000" dirty="0" smtClean="0">
                <a:solidFill>
                  <a:srgbClr val="656565"/>
                </a:solidFill>
              </a:rPr>
              <a:t> the </a:t>
            </a:r>
            <a:r>
              <a:rPr lang="fr-FR" altLang="fr-FR" sz="2000" dirty="0" err="1" smtClean="0">
                <a:solidFill>
                  <a:srgbClr val="656565"/>
                </a:solidFill>
              </a:rPr>
              <a:t>behavior</a:t>
            </a:r>
            <a:r>
              <a:rPr lang="fr-FR" altLang="fr-FR" sz="2000" dirty="0" smtClean="0">
                <a:solidFill>
                  <a:srgbClr val="656565"/>
                </a:solidFill>
              </a:rPr>
              <a:t> and the </a:t>
            </a:r>
            <a:r>
              <a:rPr lang="fr-FR" altLang="fr-FR" sz="2000" dirty="0" err="1" smtClean="0">
                <a:solidFill>
                  <a:srgbClr val="656565"/>
                </a:solidFill>
              </a:rPr>
              <a:t>target</a:t>
            </a:r>
            <a:r>
              <a:rPr lang="fr-FR" altLang="fr-FR" sz="2000" dirty="0" smtClean="0">
                <a:solidFill>
                  <a:srgbClr val="656565"/>
                </a:solidFill>
              </a:rPr>
              <a:t> population</a:t>
            </a:r>
          </a:p>
          <a:p>
            <a:pPr eaLnBrk="1" hangingPunct="1">
              <a:spcAft>
                <a:spcPts val="600"/>
              </a:spcAft>
            </a:pPr>
            <a:r>
              <a:rPr lang="fr-FR" altLang="fr-FR" sz="2000" b="1" dirty="0" err="1" smtClean="0">
                <a:solidFill>
                  <a:srgbClr val="656565"/>
                </a:solidFill>
              </a:rPr>
              <a:t>Task</a:t>
            </a:r>
            <a:r>
              <a:rPr lang="fr-FR" altLang="fr-FR" sz="2000" b="1" dirty="0" smtClean="0">
                <a:solidFill>
                  <a:srgbClr val="656565"/>
                </a:solidFill>
              </a:rPr>
              <a:t>: </a:t>
            </a:r>
          </a:p>
          <a:p>
            <a:pPr lvl="1" eaLnBrk="1" hangingPunct="1">
              <a:spcAft>
                <a:spcPts val="600"/>
              </a:spcAft>
            </a:pPr>
            <a:r>
              <a:rPr lang="fr-FR" altLang="fr-FR" sz="2000" dirty="0" err="1" smtClean="0">
                <a:solidFill>
                  <a:srgbClr val="656565"/>
                </a:solidFill>
              </a:rPr>
              <a:t>Define</a:t>
            </a:r>
            <a:r>
              <a:rPr lang="fr-FR" altLang="fr-FR" sz="2000" dirty="0" smtClean="0">
                <a:solidFill>
                  <a:srgbClr val="656565"/>
                </a:solidFill>
              </a:rPr>
              <a:t> the </a:t>
            </a:r>
            <a:r>
              <a:rPr lang="fr-FR" altLang="fr-FR" sz="2000" dirty="0" err="1" smtClean="0">
                <a:solidFill>
                  <a:srgbClr val="656565"/>
                </a:solidFill>
              </a:rPr>
              <a:t>sequence</a:t>
            </a:r>
            <a:r>
              <a:rPr lang="fr-FR" altLang="fr-FR" sz="2000" dirty="0" smtClean="0">
                <a:solidFill>
                  <a:srgbClr val="656565"/>
                </a:solidFill>
              </a:rPr>
              <a:t> of action of the </a:t>
            </a:r>
            <a:r>
              <a:rPr lang="fr-FR" altLang="fr-FR" sz="2000" dirty="0" err="1" smtClean="0">
                <a:solidFill>
                  <a:srgbClr val="656565"/>
                </a:solidFill>
              </a:rPr>
              <a:t>behavior</a:t>
            </a:r>
            <a:r>
              <a:rPr lang="fr-FR" altLang="fr-FR" sz="2000" dirty="0" smtClean="0">
                <a:solidFill>
                  <a:srgbClr val="656565"/>
                </a:solidFill>
              </a:rPr>
              <a:t> </a:t>
            </a:r>
            <a:r>
              <a:rPr lang="fr-FR" altLang="fr-FR" sz="2000" dirty="0" err="1" smtClean="0">
                <a:solidFill>
                  <a:srgbClr val="656565"/>
                </a:solidFill>
              </a:rPr>
              <a:t>with</a:t>
            </a:r>
            <a:r>
              <a:rPr lang="fr-FR" altLang="fr-FR" sz="2000" dirty="0" smtClean="0">
                <a:solidFill>
                  <a:srgbClr val="656565"/>
                </a:solidFill>
              </a:rPr>
              <a:t> all the </a:t>
            </a:r>
            <a:r>
              <a:rPr lang="fr-FR" altLang="fr-FR" sz="2000" dirty="0" err="1" smtClean="0">
                <a:solidFill>
                  <a:srgbClr val="656565"/>
                </a:solidFill>
              </a:rPr>
              <a:t>activities</a:t>
            </a:r>
            <a:r>
              <a:rPr lang="fr-FR" altLang="fr-FR" sz="2000" dirty="0" smtClean="0">
                <a:solidFill>
                  <a:srgbClr val="656565"/>
                </a:solidFill>
              </a:rPr>
              <a:t> </a:t>
            </a:r>
            <a:r>
              <a:rPr lang="fr-FR" altLang="fr-FR" sz="2000" dirty="0" err="1" smtClean="0">
                <a:solidFill>
                  <a:srgbClr val="656565"/>
                </a:solidFill>
              </a:rPr>
              <a:t>involved</a:t>
            </a:r>
            <a:endParaRPr lang="fr-FR" altLang="fr-FR" sz="2000" dirty="0" smtClean="0">
              <a:solidFill>
                <a:srgbClr val="656565"/>
              </a:solidFill>
            </a:endParaRPr>
          </a:p>
          <a:p>
            <a:pPr lvl="1" eaLnBrk="1" hangingPunct="1">
              <a:spcAft>
                <a:spcPts val="600"/>
              </a:spcAft>
            </a:pPr>
            <a:r>
              <a:rPr lang="fr-FR" altLang="fr-FR" sz="2000" dirty="0" err="1" smtClean="0">
                <a:solidFill>
                  <a:srgbClr val="656565"/>
                </a:solidFill>
              </a:rPr>
              <a:t>Define</a:t>
            </a:r>
            <a:r>
              <a:rPr lang="fr-FR" altLang="fr-FR" sz="2000" dirty="0" smtClean="0">
                <a:solidFill>
                  <a:srgbClr val="656565"/>
                </a:solidFill>
              </a:rPr>
              <a:t> the </a:t>
            </a:r>
            <a:r>
              <a:rPr lang="fr-FR" altLang="fr-FR" sz="2000" dirty="0" err="1" smtClean="0">
                <a:solidFill>
                  <a:srgbClr val="656565"/>
                </a:solidFill>
              </a:rPr>
              <a:t>most</a:t>
            </a:r>
            <a:r>
              <a:rPr lang="fr-FR" altLang="fr-FR" sz="2000" dirty="0" smtClean="0">
                <a:solidFill>
                  <a:srgbClr val="656565"/>
                </a:solidFill>
              </a:rPr>
              <a:t> important </a:t>
            </a:r>
            <a:r>
              <a:rPr lang="fr-FR" altLang="fr-FR" sz="2000" dirty="0" err="1" smtClean="0">
                <a:solidFill>
                  <a:srgbClr val="656565"/>
                </a:solidFill>
              </a:rPr>
              <a:t>actors</a:t>
            </a:r>
            <a:r>
              <a:rPr lang="fr-FR" altLang="fr-FR" sz="2000" dirty="0" smtClean="0">
                <a:solidFill>
                  <a:srgbClr val="656565"/>
                </a:solidFill>
              </a:rPr>
              <a:t> for the </a:t>
            </a:r>
            <a:r>
              <a:rPr lang="fr-FR" altLang="fr-FR" sz="2000" dirty="0" err="1" smtClean="0">
                <a:solidFill>
                  <a:srgbClr val="656565"/>
                </a:solidFill>
              </a:rPr>
              <a:t>behavior</a:t>
            </a:r>
            <a:r>
              <a:rPr lang="fr-FR" altLang="fr-FR" sz="2000" dirty="0" smtClean="0">
                <a:solidFill>
                  <a:srgbClr val="656565"/>
                </a:solidFill>
              </a:rPr>
              <a:t> change</a:t>
            </a:r>
          </a:p>
          <a:p>
            <a:pPr eaLnBrk="1" hangingPunct="1">
              <a:spcAft>
                <a:spcPts val="600"/>
              </a:spcAft>
            </a:pPr>
            <a:endParaRPr lang="fr-FR" altLang="fr-FR" sz="2000" b="1" dirty="0" smtClean="0">
              <a:solidFill>
                <a:srgbClr val="656565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fr-FR" altLang="fr-FR" sz="2000" b="1" dirty="0" err="1" smtClean="0">
                <a:solidFill>
                  <a:srgbClr val="656565"/>
                </a:solidFill>
              </a:rPr>
              <a:t>Process</a:t>
            </a:r>
            <a:r>
              <a:rPr lang="fr-FR" altLang="fr-FR" sz="2000" b="1" dirty="0" smtClean="0">
                <a:solidFill>
                  <a:srgbClr val="656565"/>
                </a:solidFill>
              </a:rPr>
              <a:t>: </a:t>
            </a:r>
          </a:p>
          <a:p>
            <a:pPr lvl="1" eaLnBrk="1" hangingPunct="1"/>
            <a:r>
              <a:rPr lang="fr-FR" altLang="fr-FR" sz="2000" dirty="0" err="1" smtClean="0">
                <a:solidFill>
                  <a:srgbClr val="656565"/>
                </a:solidFill>
              </a:rPr>
              <a:t>Discuss</a:t>
            </a:r>
            <a:r>
              <a:rPr lang="fr-FR" altLang="fr-FR" sz="2000" dirty="0" smtClean="0">
                <a:solidFill>
                  <a:srgbClr val="656565"/>
                </a:solidFill>
              </a:rPr>
              <a:t> in groups for 15-20 minutes</a:t>
            </a:r>
          </a:p>
          <a:p>
            <a:pPr lvl="1" eaLnBrk="1" hangingPunct="1"/>
            <a:r>
              <a:rPr lang="fr-FR" altLang="fr-FR" sz="2000" dirty="0" err="1" smtClean="0">
                <a:solidFill>
                  <a:srgbClr val="656565"/>
                </a:solidFill>
              </a:rPr>
              <a:t>Present</a:t>
            </a:r>
            <a:r>
              <a:rPr lang="fr-FR" altLang="fr-FR" sz="2000" dirty="0" smtClean="0">
                <a:solidFill>
                  <a:srgbClr val="656565"/>
                </a:solidFill>
              </a:rPr>
              <a:t> </a:t>
            </a:r>
            <a:r>
              <a:rPr lang="fr-FR" altLang="fr-FR" sz="2000" dirty="0" err="1" smtClean="0">
                <a:solidFill>
                  <a:srgbClr val="656565"/>
                </a:solidFill>
              </a:rPr>
              <a:t>your</a:t>
            </a:r>
            <a:r>
              <a:rPr lang="fr-FR" altLang="fr-FR" sz="2000" dirty="0" smtClean="0">
                <a:solidFill>
                  <a:srgbClr val="656565"/>
                </a:solidFill>
              </a:rPr>
              <a:t> </a:t>
            </a:r>
            <a:r>
              <a:rPr lang="fr-FR" altLang="fr-FR" sz="2000" dirty="0" err="1" smtClean="0">
                <a:solidFill>
                  <a:srgbClr val="656565"/>
                </a:solidFill>
              </a:rPr>
              <a:t>results</a:t>
            </a:r>
            <a:endParaRPr lang="fr-FR" altLang="fr-FR" sz="2000" dirty="0" smtClean="0">
              <a:solidFill>
                <a:srgbClr val="656565"/>
              </a:solidFill>
            </a:endParaRPr>
          </a:p>
          <a:p>
            <a:pPr lvl="1" eaLnBrk="1" hangingPunct="1"/>
            <a:r>
              <a:rPr lang="fr-FR" altLang="fr-FR" sz="2000" dirty="0" err="1" smtClean="0">
                <a:solidFill>
                  <a:srgbClr val="656565"/>
                </a:solidFill>
              </a:rPr>
              <a:t>Define</a:t>
            </a:r>
            <a:r>
              <a:rPr lang="fr-FR" altLang="fr-FR" sz="2000" dirty="0" smtClean="0">
                <a:solidFill>
                  <a:srgbClr val="656565"/>
                </a:solidFill>
              </a:rPr>
              <a:t> an </a:t>
            </a:r>
            <a:r>
              <a:rPr lang="fr-FR" altLang="fr-FR" sz="2000" dirty="0" err="1" smtClean="0">
                <a:solidFill>
                  <a:srgbClr val="656565"/>
                </a:solidFill>
              </a:rPr>
              <a:t>agreed</a:t>
            </a:r>
            <a:r>
              <a:rPr lang="fr-FR" altLang="fr-FR" sz="2000" dirty="0" smtClean="0">
                <a:solidFill>
                  <a:srgbClr val="656565"/>
                </a:solidFill>
              </a:rPr>
              <a:t> solution in </a:t>
            </a:r>
            <a:r>
              <a:rPr lang="fr-FR" altLang="fr-FR" sz="2000" dirty="0" err="1" smtClean="0">
                <a:solidFill>
                  <a:srgbClr val="656565"/>
                </a:solidFill>
              </a:rPr>
              <a:t>plenary</a:t>
            </a:r>
            <a:endParaRPr lang="fr-FR" altLang="fr-FR" sz="2000" dirty="0" smtClean="0">
              <a:solidFill>
                <a:srgbClr val="656565"/>
              </a:solidFill>
            </a:endParaRPr>
          </a:p>
        </p:txBody>
      </p:sp>
      <p:sp>
        <p:nvSpPr>
          <p:cNvPr id="4710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5536" y="1267420"/>
            <a:ext cx="8013452" cy="433388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b="1" dirty="0" err="1" smtClean="0"/>
              <a:t>Definition</a:t>
            </a:r>
            <a:r>
              <a:rPr lang="fr-FR" altLang="fr-FR" b="1" dirty="0" smtClean="0"/>
              <a:t> of the </a:t>
            </a:r>
            <a:r>
              <a:rPr lang="fr-FR" altLang="fr-FR" b="1" dirty="0" err="1" smtClean="0"/>
              <a:t>behavior</a:t>
            </a:r>
            <a:r>
              <a:rPr lang="fr-FR" altLang="fr-FR" b="1" dirty="0" smtClean="0"/>
              <a:t> and the </a:t>
            </a:r>
            <a:r>
              <a:rPr lang="fr-FR" altLang="fr-FR" b="1" dirty="0" err="1" smtClean="0"/>
              <a:t>target</a:t>
            </a:r>
            <a:r>
              <a:rPr lang="fr-FR" altLang="fr-FR" b="1" dirty="0" smtClean="0"/>
              <a:t> population</a:t>
            </a:r>
          </a:p>
        </p:txBody>
      </p:sp>
    </p:spTree>
    <p:extLst>
      <p:ext uri="{BB962C8B-B14F-4D97-AF65-F5344CB8AC3E}">
        <p14:creationId xmlns:p14="http://schemas.microsoft.com/office/powerpoint/2010/main" val="232813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Contextual </a:t>
            </a:r>
            <a:r>
              <a:rPr lang="en-US" altLang="en-US" dirty="0"/>
              <a:t>factor of the behavior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68532" y="1340767"/>
            <a:ext cx="7155796" cy="5400601"/>
            <a:chOff x="278157" y="368442"/>
            <a:chExt cx="6090319" cy="6218609"/>
          </a:xfrm>
        </p:grpSpPr>
        <p:sp>
          <p:nvSpPr>
            <p:cNvPr id="7" name="Rectangle 6"/>
            <p:cNvSpPr/>
            <p:nvPr/>
          </p:nvSpPr>
          <p:spPr>
            <a:xfrm>
              <a:off x="278157" y="5796136"/>
              <a:ext cx="6090319" cy="79091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630671" y="368442"/>
              <a:ext cx="1980219" cy="513966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720780" y="1475760"/>
              <a:ext cx="1800000" cy="936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Attitude factors: 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Beliefs about costs and </a:t>
              </a: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benefits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Feelings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720780" y="2483872"/>
              <a:ext cx="1800000" cy="936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Norm factors: 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Others’ </a:t>
              </a: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behavior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Others’ (</a:t>
              </a: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dis)approval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Personal importance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720780" y="3491984"/>
              <a:ext cx="1800000" cy="936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Ability factors: 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How-to-do </a:t>
              </a: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knowledge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Confidence in performance </a:t>
              </a:r>
              <a:endPara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Confidence in continuation </a:t>
              </a:r>
              <a:endPara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Confidence in </a:t>
              </a: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recovering</a:t>
              </a:r>
              <a:endPara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720780" y="4500096"/>
              <a:ext cx="1800000" cy="936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Self-regulation factors: 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Action </a:t>
              </a: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planning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Action </a:t>
              </a: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control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Barrier </a:t>
              </a: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planning</a:t>
              </a:r>
            </a:p>
            <a:p>
              <a:pPr algn="ctr">
                <a:defRPr/>
              </a:pP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Remembering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Commitment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151087" y="368443"/>
              <a:ext cx="1152000" cy="513966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55487" y="467648"/>
              <a:ext cx="943200" cy="2448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Behavior A</a:t>
              </a:r>
            </a:p>
            <a:p>
              <a:pPr algn="ctr"/>
              <a:endPara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Intention</a:t>
              </a:r>
            </a:p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</a:t>
              </a:r>
            </a:p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Habit</a:t>
              </a:r>
              <a:endPara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55487" y="2988096"/>
              <a:ext cx="943200" cy="2448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Behavior B</a:t>
              </a:r>
            </a:p>
            <a:p>
              <a:pPr algn="ctr"/>
              <a:endPara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Intention</a:t>
              </a:r>
            </a:p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</a:t>
              </a:r>
            </a:p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Habit</a:t>
              </a:r>
              <a:endPara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720780" y="467648"/>
              <a:ext cx="1800000" cy="936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Risk factors: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 </a:t>
              </a: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knowledge</a:t>
              </a:r>
            </a:p>
            <a:p>
              <a:pPr algn="ctr">
                <a:defRPr/>
              </a:pP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Vulnerability</a:t>
              </a:r>
            </a:p>
            <a:p>
              <a:pPr algn="ctr">
                <a:defRPr/>
              </a:pP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Severity</a:t>
              </a:r>
              <a:endPara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34033" y="5887429"/>
              <a:ext cx="1788709" cy="6083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Social context</a:t>
              </a:r>
              <a:endPara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435445" y="5887429"/>
              <a:ext cx="1788709" cy="6083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Physical context</a:t>
              </a:r>
              <a:endPara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36858" y="5887429"/>
              <a:ext cx="1788709" cy="6083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Personal context</a:t>
              </a:r>
              <a:endPara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78157" y="1583760"/>
              <a:ext cx="1800000" cy="72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Persuasive behavior change techniques</a:t>
              </a:r>
              <a:endPara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78157" y="2591872"/>
              <a:ext cx="1800000" cy="72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Norm behavior change techniques</a:t>
              </a:r>
              <a:endPara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78157" y="3599984"/>
              <a:ext cx="1800000" cy="72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Infrastructural, skill &amp; ability behavior change techniques</a:t>
              </a:r>
              <a:endPara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78157" y="4608096"/>
              <a:ext cx="1800000" cy="72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Planning &amp; relapse prevention behavior change techniques</a:t>
              </a:r>
              <a:endPara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78157" y="575648"/>
              <a:ext cx="1800000" cy="72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Information behavior change techniques</a:t>
              </a: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ight Arrow 26"/>
            <p:cNvSpPr/>
            <p:nvPr/>
          </p:nvSpPr>
          <p:spPr bwMode="auto">
            <a:xfrm>
              <a:off x="2078156" y="839648"/>
              <a:ext cx="649015" cy="192000"/>
            </a:xfrm>
            <a:prstGeom prst="rightArrow">
              <a:avLst>
                <a:gd name="adj1" fmla="val 50000"/>
                <a:gd name="adj2" fmla="val 67882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ight Arrow 27"/>
            <p:cNvSpPr/>
            <p:nvPr/>
          </p:nvSpPr>
          <p:spPr bwMode="auto">
            <a:xfrm>
              <a:off x="2078156" y="1848060"/>
              <a:ext cx="649016" cy="191400"/>
            </a:xfrm>
            <a:prstGeom prst="rightArrow">
              <a:avLst>
                <a:gd name="adj1" fmla="val 50000"/>
                <a:gd name="adj2" fmla="val 67882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ight Arrow 28"/>
            <p:cNvSpPr/>
            <p:nvPr/>
          </p:nvSpPr>
          <p:spPr bwMode="auto">
            <a:xfrm>
              <a:off x="2078156" y="2855552"/>
              <a:ext cx="649016" cy="192641"/>
            </a:xfrm>
            <a:prstGeom prst="rightArrow">
              <a:avLst>
                <a:gd name="adj1" fmla="val 50000"/>
                <a:gd name="adj2" fmla="val 67882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ight Arrow 29"/>
            <p:cNvSpPr/>
            <p:nvPr/>
          </p:nvSpPr>
          <p:spPr bwMode="auto">
            <a:xfrm>
              <a:off x="2078156" y="3864284"/>
              <a:ext cx="648865" cy="191400"/>
            </a:xfrm>
            <a:prstGeom prst="rightArrow">
              <a:avLst>
                <a:gd name="adj1" fmla="val 50000"/>
                <a:gd name="adj2" fmla="val 67882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ight Arrow 30"/>
            <p:cNvSpPr/>
            <p:nvPr/>
          </p:nvSpPr>
          <p:spPr bwMode="auto">
            <a:xfrm>
              <a:off x="2078156" y="4872396"/>
              <a:ext cx="648865" cy="191400"/>
            </a:xfrm>
            <a:prstGeom prst="rightArrow">
              <a:avLst>
                <a:gd name="adj1" fmla="val 50000"/>
                <a:gd name="adj2" fmla="val 67882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ight Arrow 31"/>
            <p:cNvSpPr/>
            <p:nvPr/>
          </p:nvSpPr>
          <p:spPr bwMode="auto">
            <a:xfrm>
              <a:off x="4520805" y="839648"/>
              <a:ext cx="630282" cy="192000"/>
            </a:xfrm>
            <a:prstGeom prst="rightArrow">
              <a:avLst>
                <a:gd name="adj1" fmla="val 50000"/>
                <a:gd name="adj2" fmla="val 67882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ight Arrow 32"/>
            <p:cNvSpPr/>
            <p:nvPr/>
          </p:nvSpPr>
          <p:spPr bwMode="auto">
            <a:xfrm>
              <a:off x="4520805" y="1847760"/>
              <a:ext cx="630282" cy="192000"/>
            </a:xfrm>
            <a:prstGeom prst="rightArrow">
              <a:avLst>
                <a:gd name="adj1" fmla="val 50000"/>
                <a:gd name="adj2" fmla="val 67882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ight Arrow 33"/>
            <p:cNvSpPr/>
            <p:nvPr/>
          </p:nvSpPr>
          <p:spPr bwMode="auto">
            <a:xfrm>
              <a:off x="4520805" y="2855872"/>
              <a:ext cx="630282" cy="192000"/>
            </a:xfrm>
            <a:prstGeom prst="rightArrow">
              <a:avLst>
                <a:gd name="adj1" fmla="val 50000"/>
                <a:gd name="adj2" fmla="val 67882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ight Arrow 34"/>
            <p:cNvSpPr/>
            <p:nvPr/>
          </p:nvSpPr>
          <p:spPr bwMode="auto">
            <a:xfrm>
              <a:off x="4520805" y="3863984"/>
              <a:ext cx="630282" cy="192000"/>
            </a:xfrm>
            <a:prstGeom prst="rightArrow">
              <a:avLst>
                <a:gd name="adj1" fmla="val 50000"/>
                <a:gd name="adj2" fmla="val 67882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ight Arrow 35"/>
            <p:cNvSpPr/>
            <p:nvPr/>
          </p:nvSpPr>
          <p:spPr bwMode="auto">
            <a:xfrm>
              <a:off x="4520805" y="4872096"/>
              <a:ext cx="630282" cy="192000"/>
            </a:xfrm>
            <a:prstGeom prst="rightArrow">
              <a:avLst>
                <a:gd name="adj1" fmla="val 50000"/>
                <a:gd name="adj2" fmla="val 67882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ight Arrow 36"/>
            <p:cNvSpPr/>
            <p:nvPr/>
          </p:nvSpPr>
          <p:spPr bwMode="auto">
            <a:xfrm rot="16200000">
              <a:off x="4515590" y="5326827"/>
              <a:ext cx="730800" cy="207817"/>
            </a:xfrm>
            <a:prstGeom prst="rightArrow">
              <a:avLst>
                <a:gd name="adj1" fmla="val 50000"/>
                <a:gd name="adj2" fmla="val 67882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ight Arrow 37"/>
            <p:cNvSpPr/>
            <p:nvPr/>
          </p:nvSpPr>
          <p:spPr bwMode="auto">
            <a:xfrm rot="16200000">
              <a:off x="3472863" y="5544308"/>
              <a:ext cx="295837" cy="207817"/>
            </a:xfrm>
            <a:prstGeom prst="rightArrow">
              <a:avLst>
                <a:gd name="adj1" fmla="val 50000"/>
                <a:gd name="adj2" fmla="val 67882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207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Switzerland">
  <a:themeElements>
    <a:clrScheme name="Custom 1">
      <a:dk1>
        <a:srgbClr val="000000"/>
      </a:dk1>
      <a:lt1>
        <a:srgbClr val="FFFFFF"/>
      </a:lt1>
      <a:dk2>
        <a:srgbClr val="A31D23"/>
      </a:dk2>
      <a:lt2>
        <a:srgbClr val="CDD7D7"/>
      </a:lt2>
      <a:accent1>
        <a:srgbClr val="005380"/>
      </a:accent1>
      <a:accent2>
        <a:srgbClr val="FAB400"/>
      </a:accent2>
      <a:accent3>
        <a:srgbClr val="A31D23"/>
      </a:accent3>
      <a:accent4>
        <a:srgbClr val="CDD7D7"/>
      </a:accent4>
      <a:accent5>
        <a:srgbClr val="EADCBC"/>
      </a:accent5>
      <a:accent6>
        <a:srgbClr val="FFFFFF"/>
      </a:accent6>
      <a:hlink>
        <a:srgbClr val="000000"/>
      </a:hlink>
      <a:folHlink>
        <a:srgbClr val="000000"/>
      </a:folHlink>
    </a:clrScheme>
    <a:fontScheme name="Helvetas Swiss Intercooperatio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45720" numCol="1" anchor="t" anchorCtr="0" compatLnSpc="1">
        <a:prstTxWarp prst="textNoShape">
          <a:avLst/>
        </a:prstTxWarp>
      </a:bodyPr>
      <a:lstStyle>
        <a:defPPr marL="177800" marR="0" indent="-1778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45720" numCol="1" anchor="t" anchorCtr="0" compatLnSpc="1">
        <a:prstTxWarp prst="textNoShape">
          <a:avLst/>
        </a:prstTxWarp>
      </a:bodyPr>
      <a:lstStyle>
        <a:defPPr marL="177800" marR="0" indent="-1778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W_Template-OD-Switzerland" id="{6866BE78-5C2F-42A1-A780-C8CCCE63D837}" vid="{F8D38372-5D3F-4252-99B3-88300440DE95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Template-OD-Switzerland</Template>
  <TotalTime>37</TotalTime>
  <Words>4314</Words>
  <Application>Microsoft Office PowerPoint</Application>
  <PresentationFormat>On-screen Show (4:3)</PresentationFormat>
  <Paragraphs>612</Paragraphs>
  <Slides>46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ＭＳ Ｐゴシック</vt:lpstr>
      <vt:lpstr>宋体</vt:lpstr>
      <vt:lpstr>Arial</vt:lpstr>
      <vt:lpstr>Arial Narrow</vt:lpstr>
      <vt:lpstr>Calibri</vt:lpstr>
      <vt:lpstr>Symbol</vt:lpstr>
      <vt:lpstr>Times New Roman</vt:lpstr>
      <vt:lpstr>Wingdings</vt:lpstr>
      <vt:lpstr>PowerPoint_template_Switzerland</vt:lpstr>
      <vt:lpstr>Behavior change workshop – Session 2</vt:lpstr>
      <vt:lpstr>Phase 1</vt:lpstr>
      <vt:lpstr>Defining a behavior</vt:lpstr>
      <vt:lpstr>Example of behavior description</vt:lpstr>
      <vt:lpstr>Example of sanitation behaviors</vt:lpstr>
      <vt:lpstr>Example of hygiene behavior</vt:lpstr>
      <vt:lpstr>Defining the target population</vt:lpstr>
      <vt:lpstr>Task 1</vt:lpstr>
      <vt:lpstr>Contextual factor of the behavior</vt:lpstr>
      <vt:lpstr>Contextual factors</vt:lpstr>
      <vt:lpstr>Task 2</vt:lpstr>
      <vt:lpstr>Task 3</vt:lpstr>
      <vt:lpstr>Task 3</vt:lpstr>
      <vt:lpstr>Some definitions</vt:lpstr>
      <vt:lpstr>Phase 2</vt:lpstr>
      <vt:lpstr>Next step - Measure behavioral factors</vt:lpstr>
      <vt:lpstr>Types of questions: open questions</vt:lpstr>
      <vt:lpstr>PowerPoint Presentation</vt:lpstr>
      <vt:lpstr>PowerPoint Presentation</vt:lpstr>
      <vt:lpstr>Psychological factors: risk</vt:lpstr>
      <vt:lpstr>Psychological factors: attitude</vt:lpstr>
      <vt:lpstr>Psychological factors: norm</vt:lpstr>
      <vt:lpstr>Psychological factors: ability</vt:lpstr>
      <vt:lpstr>Psychological factors: self regulation</vt:lpstr>
      <vt:lpstr> Conduct a representative baseline survey</vt:lpstr>
      <vt:lpstr>Sample size</vt:lpstr>
      <vt:lpstr>Phase 3</vt:lpstr>
      <vt:lpstr>Next step: determine the factors</vt:lpstr>
      <vt:lpstr>Separate doers and non-doers</vt:lpstr>
      <vt:lpstr>Potential of intervention: Mali</vt:lpstr>
      <vt:lpstr>Potential of intervention: Mali</vt:lpstr>
      <vt:lpstr>Potential of intervention: Mozambique</vt:lpstr>
      <vt:lpstr>Develop and design behavior change strategies</vt:lpstr>
      <vt:lpstr>Develop and design behavior change strategies</vt:lpstr>
      <vt:lpstr>Risk factors</vt:lpstr>
      <vt:lpstr>Attitudinal factors</vt:lpstr>
      <vt:lpstr>Norm factors</vt:lpstr>
      <vt:lpstr>Ability factors</vt:lpstr>
      <vt:lpstr>Ability factors</vt:lpstr>
      <vt:lpstr>Self-regulation factors</vt:lpstr>
      <vt:lpstr>Self-regulation factors</vt:lpstr>
      <vt:lpstr>New intervention in Mali</vt:lpstr>
      <vt:lpstr>Phase 4</vt:lpstr>
      <vt:lpstr>Implement the strategies</vt:lpstr>
      <vt:lpstr>Results Mozambique</vt:lpstr>
      <vt:lpstr>Evaluation of the intervention in Mali</vt:lpstr>
    </vt:vector>
  </TitlesOfParts>
  <Company>Helvetas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 change workshop</dc:title>
  <dc:creator>Valérie Cavin</dc:creator>
  <cp:lastModifiedBy>Valérie Cavin</cp:lastModifiedBy>
  <cp:revision>111</cp:revision>
  <cp:lastPrinted>2009-11-18T14:17:40Z</cp:lastPrinted>
  <dcterms:created xsi:type="dcterms:W3CDTF">2015-03-05T07:27:45Z</dcterms:created>
  <dcterms:modified xsi:type="dcterms:W3CDTF">2017-03-30T08:00:29Z</dcterms:modified>
</cp:coreProperties>
</file>