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9" r:id="rId4"/>
    <p:sldId id="259" r:id="rId5"/>
    <p:sldId id="260" r:id="rId6"/>
    <p:sldId id="261" r:id="rId7"/>
    <p:sldId id="279" r:id="rId8"/>
    <p:sldId id="267" r:id="rId9"/>
    <p:sldId id="268" r:id="rId10"/>
    <p:sldId id="270" r:id="rId11"/>
    <p:sldId id="271" r:id="rId12"/>
    <p:sldId id="272" r:id="rId13"/>
    <p:sldId id="274" r:id="rId14"/>
    <p:sldId id="275" r:id="rId15"/>
    <p:sldId id="276" r:id="rId16"/>
    <p:sldId id="277" r:id="rId17"/>
  </p:sldIdLst>
  <p:sldSz cx="9144000" cy="6858000" type="screen4x3"/>
  <p:notesSz cx="6718300" cy="9855200"/>
  <p:defaultTextStyle>
    <a:defPPr>
      <a:defRPr lang="de-CH"/>
    </a:defPPr>
    <a:lvl1pPr algn="l" rtl="0" eaLnBrk="0" fontAlgn="base" hangingPunct="0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1D23"/>
    <a:srgbClr val="FA801F"/>
    <a:srgbClr val="373737"/>
    <a:srgbClr val="FAB400"/>
    <a:srgbClr val="005380"/>
    <a:srgbClr val="CCD6D1"/>
    <a:srgbClr val="FAB81F"/>
    <a:srgbClr val="FF19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86433" autoAdjust="0"/>
  </p:normalViewPr>
  <p:slideViewPr>
    <p:cSldViewPr>
      <p:cViewPr varScale="1">
        <p:scale>
          <a:sx n="61" d="100"/>
          <a:sy n="61" d="100"/>
        </p:scale>
        <p:origin x="13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6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214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6825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3075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6825" y="9363075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9C39890F-5A30-4D90-9B07-F18A657492A8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503695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6825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5350" y="4681538"/>
            <a:ext cx="4927600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smtClean="0"/>
              <a:t>Mastertextformat bearbeiten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3075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6825" y="9363075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016D7A35-F58F-4FB0-84B9-7229E31DE9CB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483033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Before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starting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presentation</a:t>
            </a:r>
            <a:r>
              <a:rPr lang="de-CH" baseline="0" dirty="0" smtClean="0"/>
              <a:t>, do a </a:t>
            </a:r>
            <a:r>
              <a:rPr lang="de-CH" baseline="0" dirty="0" err="1" smtClean="0"/>
              <a:t>brainstorming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session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with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participants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about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their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own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behaviors</a:t>
            </a:r>
            <a:r>
              <a:rPr lang="de-CH" baseline="0" dirty="0" smtClean="0"/>
              <a:t>. </a:t>
            </a:r>
            <a:r>
              <a:rPr lang="de-CH" baseline="0" dirty="0" err="1" smtClean="0"/>
              <a:t>You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can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refer</a:t>
            </a:r>
            <a:r>
              <a:rPr lang="de-CH" baseline="0" dirty="0" smtClean="0"/>
              <a:t> back </a:t>
            </a:r>
            <a:r>
              <a:rPr lang="de-CH" baseline="0" dirty="0" err="1" smtClean="0"/>
              <a:t>to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these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behaviors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during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whole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session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as</a:t>
            </a:r>
            <a:r>
              <a:rPr lang="de-CH" baseline="0" dirty="0" smtClean="0"/>
              <a:t> a </a:t>
            </a:r>
            <a:r>
              <a:rPr lang="de-CH" baseline="0" dirty="0" err="1" smtClean="0"/>
              <a:t>practical</a:t>
            </a:r>
            <a:r>
              <a:rPr lang="de-CH" baseline="0" dirty="0" smtClean="0"/>
              <a:t> </a:t>
            </a:r>
            <a:r>
              <a:rPr lang="de-CH" baseline="0" dirty="0" err="1" smtClean="0"/>
              <a:t>example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which</a:t>
            </a:r>
            <a:r>
              <a:rPr lang="de-CH" baseline="0" dirty="0" smtClean="0"/>
              <a:t> will </a:t>
            </a:r>
            <a:r>
              <a:rPr lang="de-CH" baseline="0" dirty="0" err="1" smtClean="0"/>
              <a:t>help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people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to</a:t>
            </a:r>
            <a:r>
              <a:rPr lang="de-CH" baseline="0" dirty="0" smtClean="0"/>
              <a:t> </a:t>
            </a:r>
            <a:r>
              <a:rPr lang="de-CH" baseline="0" dirty="0" err="1" smtClean="0"/>
              <a:t>get</a:t>
            </a:r>
            <a:r>
              <a:rPr lang="de-CH" baseline="0" dirty="0" smtClean="0"/>
              <a:t> a </a:t>
            </a:r>
            <a:r>
              <a:rPr lang="de-CH" baseline="0" dirty="0" err="1" smtClean="0"/>
              <a:t>better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understanding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of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concept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as</a:t>
            </a:r>
            <a:r>
              <a:rPr lang="de-CH" baseline="0" dirty="0" smtClean="0"/>
              <a:t> a </a:t>
            </a:r>
            <a:r>
              <a:rPr lang="de-CH" baseline="0" dirty="0" err="1" smtClean="0"/>
              <a:t>whole</a:t>
            </a:r>
            <a:r>
              <a:rPr lang="de-CH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6D7A35-F58F-4FB0-84B9-7229E31DE9CB}" type="slidenum">
              <a:rPr lang="de-CH" smtClean="0"/>
              <a:pPr>
                <a:defRPr/>
              </a:pPr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459975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altLang="fr-FR" dirty="0" err="1" smtClean="0"/>
              <a:t>To</a:t>
            </a:r>
            <a:r>
              <a:rPr lang="de-DE" altLang="fr-FR" dirty="0" smtClean="0"/>
              <a:t> </a:t>
            </a:r>
            <a:r>
              <a:rPr lang="de-DE" altLang="fr-FR" dirty="0" err="1" smtClean="0"/>
              <a:t>define</a:t>
            </a:r>
            <a:r>
              <a:rPr lang="de-DE" altLang="fr-FR" dirty="0" smtClean="0"/>
              <a:t> </a:t>
            </a:r>
            <a:r>
              <a:rPr lang="de-DE" altLang="fr-FR" dirty="0" err="1" smtClean="0"/>
              <a:t>the</a:t>
            </a:r>
            <a:r>
              <a:rPr lang="de-DE" altLang="fr-FR" dirty="0" smtClean="0"/>
              <a:t> </a:t>
            </a:r>
            <a:r>
              <a:rPr lang="de-DE" altLang="fr-FR" dirty="0" err="1" smtClean="0"/>
              <a:t>appropriate</a:t>
            </a:r>
            <a:r>
              <a:rPr lang="de-DE" altLang="fr-FR" dirty="0" smtClean="0"/>
              <a:t> </a:t>
            </a:r>
            <a:r>
              <a:rPr lang="de-DE" altLang="fr-FR" dirty="0" err="1" smtClean="0"/>
              <a:t>software</a:t>
            </a:r>
            <a:r>
              <a:rPr lang="de-DE" altLang="fr-FR" baseline="0" dirty="0" smtClean="0"/>
              <a:t> </a:t>
            </a:r>
            <a:r>
              <a:rPr lang="de-DE" altLang="fr-FR" baseline="0" dirty="0" err="1" smtClean="0"/>
              <a:t>intervention</a:t>
            </a:r>
            <a:r>
              <a:rPr lang="de-DE" altLang="fr-FR" baseline="0" dirty="0" smtClean="0"/>
              <a:t>, </a:t>
            </a:r>
            <a:r>
              <a:rPr lang="de-DE" altLang="fr-FR" baseline="0" dirty="0" err="1" smtClean="0"/>
              <a:t>we</a:t>
            </a:r>
            <a:r>
              <a:rPr lang="de-DE" altLang="fr-FR" baseline="0" dirty="0" smtClean="0"/>
              <a:t> </a:t>
            </a:r>
            <a:r>
              <a:rPr lang="de-DE" altLang="fr-FR" baseline="0" dirty="0" err="1" smtClean="0"/>
              <a:t>need</a:t>
            </a:r>
            <a:r>
              <a:rPr lang="de-DE" altLang="fr-FR" baseline="0" dirty="0" smtClean="0"/>
              <a:t> </a:t>
            </a:r>
            <a:r>
              <a:rPr lang="de-DE" altLang="fr-FR" baseline="0" dirty="0" err="1" smtClean="0"/>
              <a:t>to</a:t>
            </a:r>
            <a:r>
              <a:rPr lang="de-DE" altLang="fr-FR" baseline="0" dirty="0" smtClean="0"/>
              <a:t> </a:t>
            </a:r>
            <a:r>
              <a:rPr lang="de-DE" altLang="fr-FR" baseline="0" dirty="0" err="1" smtClean="0"/>
              <a:t>ask</a:t>
            </a:r>
            <a:r>
              <a:rPr lang="de-DE" altLang="fr-FR" baseline="0" dirty="0" smtClean="0"/>
              <a:t> </a:t>
            </a:r>
            <a:r>
              <a:rPr lang="de-DE" altLang="fr-FR" baseline="0" dirty="0" err="1" smtClean="0"/>
              <a:t>ourselves</a:t>
            </a:r>
            <a:r>
              <a:rPr lang="de-DE" altLang="fr-FR" baseline="0" dirty="0" smtClean="0"/>
              <a:t> </a:t>
            </a:r>
            <a:r>
              <a:rPr lang="de-DE" altLang="fr-FR" baseline="0" dirty="0" err="1" smtClean="0"/>
              <a:t>questions</a:t>
            </a:r>
            <a:r>
              <a:rPr lang="de-DE" altLang="fr-FR" baseline="0" dirty="0" smtClean="0"/>
              <a:t> 1 </a:t>
            </a:r>
            <a:r>
              <a:rPr lang="de-DE" altLang="fr-FR" baseline="0" dirty="0" err="1" smtClean="0"/>
              <a:t>and</a:t>
            </a:r>
            <a:r>
              <a:rPr lang="de-DE" altLang="fr-FR" baseline="0" dirty="0" smtClean="0"/>
              <a:t> 2.</a:t>
            </a:r>
            <a:endParaRPr lang="de-DE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1047531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This </a:t>
            </a:r>
            <a:r>
              <a:rPr lang="de-CH" dirty="0" err="1" smtClean="0"/>
              <a:t>is</a:t>
            </a:r>
            <a:r>
              <a:rPr lang="de-CH" dirty="0" smtClean="0"/>
              <a:t> a </a:t>
            </a:r>
            <a:r>
              <a:rPr lang="de-CH" dirty="0" err="1" smtClean="0"/>
              <a:t>common</a:t>
            </a:r>
            <a:r>
              <a:rPr lang="de-CH" dirty="0" smtClean="0"/>
              <a:t> </a:t>
            </a:r>
            <a:r>
              <a:rPr lang="de-CH" dirty="0" err="1" smtClean="0"/>
              <a:t>situation</a:t>
            </a:r>
            <a:r>
              <a:rPr lang="de-CH" baseline="0" dirty="0" smtClean="0"/>
              <a:t> in a </a:t>
            </a:r>
            <a:r>
              <a:rPr lang="de-CH" baseline="0" dirty="0" err="1" smtClean="0"/>
              <a:t>project</a:t>
            </a:r>
            <a:r>
              <a:rPr lang="de-CH" baseline="0" dirty="0" smtClean="0"/>
              <a:t>. </a:t>
            </a:r>
            <a:r>
              <a:rPr lang="de-CH" baseline="0" dirty="0" err="1" smtClean="0"/>
              <a:t>It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involves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promoting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fluoride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filters</a:t>
            </a:r>
            <a:r>
              <a:rPr lang="de-CH" baseline="0" dirty="0" smtClean="0"/>
              <a:t> in a </a:t>
            </a:r>
            <a:r>
              <a:rPr lang="de-CH" baseline="0" dirty="0" err="1" smtClean="0"/>
              <a:t>community</a:t>
            </a:r>
            <a:r>
              <a:rPr lang="de-CH" baseline="0" dirty="0" smtClean="0"/>
              <a:t>. Information </a:t>
            </a:r>
            <a:r>
              <a:rPr lang="de-CH" baseline="0" dirty="0" err="1" smtClean="0"/>
              <a:t>is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given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to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community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about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filters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and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are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encouraged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to</a:t>
            </a:r>
            <a:r>
              <a:rPr lang="de-CH" baseline="0" dirty="0" smtClean="0"/>
              <a:t> </a:t>
            </a:r>
            <a:r>
              <a:rPr lang="de-CH" baseline="0" dirty="0" err="1" smtClean="0"/>
              <a:t>use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to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improve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quality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of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their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drinking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water</a:t>
            </a:r>
            <a:r>
              <a:rPr lang="de-CH" baseline="0" dirty="0" smtClean="0"/>
              <a:t>. In </a:t>
            </a:r>
            <a:r>
              <a:rPr lang="de-CH" baseline="0" dirty="0" err="1" smtClean="0"/>
              <a:t>this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situation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participants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have</a:t>
            </a:r>
            <a:r>
              <a:rPr lang="de-CH" baseline="0" dirty="0" smtClean="0"/>
              <a:t> a </a:t>
            </a:r>
            <a:r>
              <a:rPr lang="de-CH" baseline="0" dirty="0" err="1" smtClean="0"/>
              <a:t>lot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of</a:t>
            </a:r>
            <a:r>
              <a:rPr lang="de-CH" baseline="0" dirty="0" smtClean="0"/>
              <a:t> </a:t>
            </a:r>
            <a:r>
              <a:rPr lang="de-CH" baseline="0" dirty="0" err="1" smtClean="0"/>
              <a:t>questions</a:t>
            </a:r>
            <a:r>
              <a:rPr lang="de-CH" baseline="0" dirty="0" smtClean="0"/>
              <a:t> in </a:t>
            </a:r>
            <a:r>
              <a:rPr lang="de-CH" baseline="0" dirty="0" err="1" smtClean="0"/>
              <a:t>their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heads</a:t>
            </a:r>
            <a:r>
              <a:rPr lang="de-CH" baseline="0" dirty="0" smtClean="0"/>
              <a:t>: Am I at </a:t>
            </a:r>
            <a:r>
              <a:rPr lang="de-CH" baseline="0" dirty="0" err="1" smtClean="0"/>
              <a:t>risk</a:t>
            </a:r>
            <a:r>
              <a:rPr lang="de-CH" baseline="0" dirty="0" smtClean="0"/>
              <a:t>? </a:t>
            </a:r>
            <a:r>
              <a:rPr lang="de-CH" baseline="0" dirty="0" err="1" smtClean="0"/>
              <a:t>Why</a:t>
            </a:r>
            <a:r>
              <a:rPr lang="de-CH" baseline="0" dirty="0" smtClean="0"/>
              <a:t>? </a:t>
            </a:r>
            <a:r>
              <a:rPr lang="de-CH" baseline="0" dirty="0" err="1" smtClean="0"/>
              <a:t>Is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my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water</a:t>
            </a:r>
            <a:r>
              <a:rPr lang="de-CH" baseline="0" dirty="0" smtClean="0"/>
              <a:t> at </a:t>
            </a:r>
            <a:r>
              <a:rPr lang="de-CH" baseline="0" dirty="0" err="1" smtClean="0"/>
              <a:t>home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really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contaminated</a:t>
            </a:r>
            <a:r>
              <a:rPr lang="de-CH" baseline="0" dirty="0" smtClean="0"/>
              <a:t>? etc. </a:t>
            </a:r>
          </a:p>
          <a:p>
            <a:r>
              <a:rPr lang="de-CH" baseline="0" dirty="0" err="1" smtClean="0"/>
              <a:t>What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does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cost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or</a:t>
            </a:r>
            <a:r>
              <a:rPr lang="de-CH" baseline="0" dirty="0" smtClean="0"/>
              <a:t> bring </a:t>
            </a:r>
            <a:r>
              <a:rPr lang="de-CH" baseline="0" dirty="0" err="1" smtClean="0"/>
              <a:t>me</a:t>
            </a:r>
            <a:r>
              <a:rPr lang="de-CH" baseline="0" dirty="0" smtClean="0"/>
              <a:t>? I </a:t>
            </a:r>
            <a:r>
              <a:rPr lang="de-CH" baseline="0" dirty="0" err="1" smtClean="0"/>
              <a:t>have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to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buy</a:t>
            </a:r>
            <a:r>
              <a:rPr lang="de-CH" baseline="0" dirty="0" smtClean="0"/>
              <a:t> a </a:t>
            </a:r>
            <a:r>
              <a:rPr lang="de-CH" baseline="0" dirty="0" err="1" smtClean="0"/>
              <a:t>filter</a:t>
            </a:r>
            <a:r>
              <a:rPr lang="de-CH" baseline="0" dirty="0" smtClean="0"/>
              <a:t>, but </a:t>
            </a:r>
            <a:r>
              <a:rPr lang="de-CH" baseline="0" dirty="0" err="1" smtClean="0"/>
              <a:t>is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this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one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worthwhile</a:t>
            </a:r>
            <a:r>
              <a:rPr lang="de-CH" baseline="0" dirty="0" smtClean="0"/>
              <a:t>? </a:t>
            </a:r>
            <a:r>
              <a:rPr lang="de-CH" baseline="0" dirty="0" err="1" smtClean="0"/>
              <a:t>What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are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advantages</a:t>
            </a:r>
            <a:r>
              <a:rPr lang="de-CH" baseline="0" dirty="0" smtClean="0"/>
              <a:t>/</a:t>
            </a:r>
            <a:r>
              <a:rPr lang="de-CH" baseline="0" dirty="0" err="1" smtClean="0"/>
              <a:t>disadvantages</a:t>
            </a:r>
            <a:r>
              <a:rPr lang="de-CH" baseline="0" dirty="0" smtClean="0"/>
              <a:t>, etc.</a:t>
            </a:r>
          </a:p>
          <a:p>
            <a:r>
              <a:rPr lang="de-CH" baseline="0" dirty="0" smtClean="0"/>
              <a:t>Do I like </a:t>
            </a:r>
            <a:r>
              <a:rPr lang="de-CH" baseline="0" dirty="0" err="1" smtClean="0"/>
              <a:t>it</a:t>
            </a:r>
            <a:r>
              <a:rPr lang="de-CH" baseline="0" dirty="0" smtClean="0"/>
              <a:t>? Will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water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have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same taste? </a:t>
            </a:r>
            <a:r>
              <a:rPr lang="de-CH" baseline="0" dirty="0" err="1" smtClean="0"/>
              <a:t>Does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look</a:t>
            </a:r>
            <a:r>
              <a:rPr lang="de-CH" baseline="0" dirty="0" smtClean="0"/>
              <a:t> </a:t>
            </a:r>
            <a:r>
              <a:rPr lang="de-CH" baseline="0" dirty="0" err="1" smtClean="0"/>
              <a:t>nice</a:t>
            </a:r>
            <a:r>
              <a:rPr lang="de-CH" baseline="0" dirty="0" smtClean="0"/>
              <a:t>?</a:t>
            </a:r>
          </a:p>
          <a:p>
            <a:r>
              <a:rPr lang="de-CH" baseline="0" dirty="0" err="1" smtClean="0"/>
              <a:t>How</a:t>
            </a:r>
            <a:r>
              <a:rPr lang="de-CH" baseline="0" dirty="0" smtClean="0"/>
              <a:t> do I manage </a:t>
            </a:r>
            <a:r>
              <a:rPr lang="de-CH" baseline="0" dirty="0" err="1" smtClean="0"/>
              <a:t>it</a:t>
            </a:r>
            <a:r>
              <a:rPr lang="de-CH" baseline="0" dirty="0" smtClean="0"/>
              <a:t>? Will </a:t>
            </a:r>
            <a:r>
              <a:rPr lang="de-CH" baseline="0" dirty="0" err="1" smtClean="0"/>
              <a:t>my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wife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have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time </a:t>
            </a:r>
            <a:r>
              <a:rPr lang="de-CH" baseline="0" dirty="0" err="1" smtClean="0"/>
              <a:t>to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fill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it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and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when</a:t>
            </a:r>
            <a:r>
              <a:rPr lang="de-CH" baseline="0" dirty="0" smtClean="0"/>
              <a:t>? </a:t>
            </a:r>
            <a:r>
              <a:rPr lang="de-CH" baseline="0" dirty="0" err="1" smtClean="0"/>
              <a:t>What</a:t>
            </a:r>
            <a:r>
              <a:rPr lang="de-CH" baseline="0" dirty="0" smtClean="0"/>
              <a:t> will I do </a:t>
            </a:r>
            <a:r>
              <a:rPr lang="de-CH" baseline="0" dirty="0" err="1" smtClean="0"/>
              <a:t>if</a:t>
            </a:r>
            <a:r>
              <a:rPr lang="de-CH" baseline="0" dirty="0" smtClean="0"/>
              <a:t> I </a:t>
            </a:r>
            <a:r>
              <a:rPr lang="de-CH" baseline="0" dirty="0" err="1" smtClean="0"/>
              <a:t>have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to</a:t>
            </a:r>
            <a:r>
              <a:rPr lang="de-CH" baseline="0" dirty="0" smtClean="0"/>
              <a:t> </a:t>
            </a:r>
            <a:r>
              <a:rPr lang="de-CH" baseline="0" dirty="0" err="1" smtClean="0"/>
              <a:t>replace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granulars</a:t>
            </a:r>
            <a:r>
              <a:rPr lang="de-CH" baseline="0" dirty="0" smtClean="0"/>
              <a:t>? etc.</a:t>
            </a:r>
          </a:p>
          <a:p>
            <a:r>
              <a:rPr lang="de-CH" baseline="0" dirty="0" err="1" smtClean="0"/>
              <a:t>What</a:t>
            </a:r>
            <a:r>
              <a:rPr lang="de-CH" baseline="0" dirty="0" smtClean="0"/>
              <a:t> will </a:t>
            </a:r>
            <a:r>
              <a:rPr lang="de-CH" baseline="0" dirty="0" err="1" smtClean="0"/>
              <a:t>other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people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say</a:t>
            </a:r>
            <a:r>
              <a:rPr lang="de-CH" baseline="0" dirty="0" smtClean="0"/>
              <a:t>? Will </a:t>
            </a:r>
            <a:r>
              <a:rPr lang="de-CH" baseline="0" dirty="0" err="1" smtClean="0"/>
              <a:t>they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think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I‘m</a:t>
            </a:r>
            <a:r>
              <a:rPr lang="de-CH" baseline="0" dirty="0" smtClean="0"/>
              <a:t> a </a:t>
            </a:r>
            <a:r>
              <a:rPr lang="de-CH" baseline="0" dirty="0" err="1" smtClean="0"/>
              <a:t>fool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of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spending</a:t>
            </a:r>
            <a:r>
              <a:rPr lang="de-CH" baseline="0" dirty="0" smtClean="0"/>
              <a:t> </a:t>
            </a:r>
            <a:r>
              <a:rPr lang="de-CH" baseline="0" dirty="0" err="1" smtClean="0"/>
              <a:t>money</a:t>
            </a:r>
            <a:r>
              <a:rPr lang="de-CH" baseline="0" dirty="0" smtClean="0"/>
              <a:t> on </a:t>
            </a:r>
            <a:r>
              <a:rPr lang="de-CH" baseline="0" dirty="0" err="1" smtClean="0"/>
              <a:t>this</a:t>
            </a:r>
            <a:r>
              <a:rPr lang="de-CH" baseline="0" dirty="0" smtClean="0"/>
              <a:t>? Will </a:t>
            </a:r>
            <a:r>
              <a:rPr lang="de-CH" baseline="0" dirty="0" err="1" smtClean="0"/>
              <a:t>they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proud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of</a:t>
            </a:r>
            <a:r>
              <a:rPr lang="de-CH" baseline="0" dirty="0" smtClean="0"/>
              <a:t> </a:t>
            </a:r>
            <a:r>
              <a:rPr lang="de-CH" baseline="0" dirty="0" err="1" smtClean="0"/>
              <a:t>me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because</a:t>
            </a:r>
            <a:r>
              <a:rPr lang="de-CH" baseline="0" dirty="0" smtClean="0"/>
              <a:t> I </a:t>
            </a:r>
            <a:r>
              <a:rPr lang="de-CH" baseline="0" dirty="0" err="1" smtClean="0"/>
              <a:t>look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aftermy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family‘s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health</a:t>
            </a:r>
            <a:r>
              <a:rPr lang="de-CH" baseline="0" dirty="0" smtClean="0"/>
              <a:t>? Will </a:t>
            </a:r>
            <a:r>
              <a:rPr lang="de-CH" baseline="0" dirty="0" err="1" smtClean="0"/>
              <a:t>they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say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that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I‘m</a:t>
            </a:r>
            <a:r>
              <a:rPr lang="de-CH" baseline="0" dirty="0" smtClean="0"/>
              <a:t> a modern man?</a:t>
            </a:r>
          </a:p>
          <a:p>
            <a:r>
              <a:rPr lang="de-CH" baseline="0" dirty="0" smtClean="0"/>
              <a:t>Can I do </a:t>
            </a:r>
            <a:r>
              <a:rPr lang="de-CH" baseline="0" dirty="0" err="1" smtClean="0"/>
              <a:t>it</a:t>
            </a:r>
            <a:r>
              <a:rPr lang="de-CH" baseline="0" dirty="0" smtClean="0"/>
              <a:t>? Do I </a:t>
            </a:r>
            <a:r>
              <a:rPr lang="de-CH" baseline="0" dirty="0" err="1" smtClean="0"/>
              <a:t>have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capacity</a:t>
            </a:r>
            <a:r>
              <a:rPr lang="de-CH" baseline="0" dirty="0" smtClean="0"/>
              <a:t>/</a:t>
            </a:r>
            <a:r>
              <a:rPr lang="de-CH" baseline="0" dirty="0" err="1" smtClean="0"/>
              <a:t>knowledge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to</a:t>
            </a:r>
            <a:r>
              <a:rPr lang="de-CH" baseline="0" dirty="0" smtClean="0"/>
              <a:t> do </a:t>
            </a:r>
            <a:r>
              <a:rPr lang="de-CH" baseline="0" dirty="0" err="1" smtClean="0"/>
              <a:t>it</a:t>
            </a:r>
            <a:r>
              <a:rPr lang="de-CH" baseline="0" dirty="0" smtClean="0"/>
              <a:t>? </a:t>
            </a:r>
            <a:r>
              <a:rPr lang="de-CH" baseline="0" dirty="0" err="1" smtClean="0"/>
              <a:t>Where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can</a:t>
            </a:r>
            <a:r>
              <a:rPr lang="de-CH" baseline="0" dirty="0" smtClean="0"/>
              <a:t> I </a:t>
            </a:r>
            <a:r>
              <a:rPr lang="de-CH" baseline="0" dirty="0" err="1" smtClean="0"/>
              <a:t>get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spare </a:t>
            </a:r>
            <a:r>
              <a:rPr lang="de-CH" baseline="0" dirty="0" err="1" smtClean="0"/>
              <a:t>parts</a:t>
            </a:r>
            <a:r>
              <a:rPr lang="de-CH" baseline="0" dirty="0" smtClean="0"/>
              <a:t>? Do I </a:t>
            </a:r>
            <a:r>
              <a:rPr lang="de-CH" baseline="0" dirty="0" err="1" smtClean="0"/>
              <a:t>have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room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for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it</a:t>
            </a:r>
            <a:r>
              <a:rPr lang="de-CH" baseline="0" dirty="0" smtClean="0"/>
              <a:t>?</a:t>
            </a:r>
          </a:p>
          <a:p>
            <a:r>
              <a:rPr lang="de-CH" baseline="0" dirty="0" err="1" smtClean="0"/>
              <a:t>Normally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tend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to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answer</a:t>
            </a:r>
            <a:r>
              <a:rPr lang="de-CH" baseline="0" dirty="0" smtClean="0"/>
              <a:t> on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questions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about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why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and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how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to</a:t>
            </a:r>
            <a:r>
              <a:rPr lang="de-CH" baseline="0" dirty="0" smtClean="0"/>
              <a:t> do </a:t>
            </a:r>
            <a:r>
              <a:rPr lang="de-CH" baseline="0" dirty="0" err="1" smtClean="0"/>
              <a:t>it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and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forget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to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answer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other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questions</a:t>
            </a:r>
            <a:r>
              <a:rPr lang="de-CH" baseline="0" dirty="0" smtClean="0"/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6D7A35-F58F-4FB0-84B9-7229E31DE9CB}" type="slidenum">
              <a:rPr lang="de-CH" smtClean="0"/>
              <a:pPr>
                <a:defRPr/>
              </a:pPr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25389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CCB44E-38B6-4E75-97DA-67C4426089A7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CH" dirty="0" smtClean="0"/>
              <a:t>These </a:t>
            </a:r>
            <a:r>
              <a:rPr lang="de-CH" dirty="0" err="1" smtClean="0"/>
              <a:t>questions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can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linked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to</a:t>
            </a:r>
            <a:r>
              <a:rPr lang="de-CH" baseline="0" dirty="0" smtClean="0"/>
              <a:t> different </a:t>
            </a:r>
            <a:r>
              <a:rPr lang="de-CH" baseline="0" dirty="0" err="1" smtClean="0"/>
              <a:t>behavioral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factors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and</a:t>
            </a:r>
            <a:r>
              <a:rPr lang="de-CH" baseline="0" dirty="0" smtClean="0"/>
              <a:t> sub-</a:t>
            </a:r>
            <a:r>
              <a:rPr lang="de-CH" baseline="0" dirty="0" err="1" smtClean="0"/>
              <a:t>factors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based</a:t>
            </a:r>
            <a:r>
              <a:rPr lang="de-CH" baseline="0" dirty="0" smtClean="0"/>
              <a:t> on a </a:t>
            </a:r>
            <a:r>
              <a:rPr lang="de-CH" baseline="0" dirty="0" err="1" smtClean="0"/>
              <a:t>psychological</a:t>
            </a:r>
            <a:r>
              <a:rPr lang="de-CH" baseline="0" dirty="0" smtClean="0"/>
              <a:t> </a:t>
            </a:r>
            <a:r>
              <a:rPr lang="de-CH" baseline="0" dirty="0" err="1" smtClean="0"/>
              <a:t>model</a:t>
            </a:r>
            <a:r>
              <a:rPr lang="de-CH" baseline="0" dirty="0" smtClean="0"/>
              <a:t>. </a:t>
            </a:r>
            <a:endParaRPr lang="de-CH" dirty="0" smtClean="0"/>
          </a:p>
          <a:p>
            <a:pPr eaLnBrk="1" hangingPunct="1"/>
            <a:r>
              <a:rPr lang="de-CH" dirty="0" smtClean="0"/>
              <a:t>As </a:t>
            </a:r>
            <a:r>
              <a:rPr lang="de-CH" dirty="0" err="1" smtClean="0"/>
              <a:t>we</a:t>
            </a:r>
            <a:r>
              <a:rPr lang="de-CH" dirty="0" smtClean="0"/>
              <a:t> </a:t>
            </a:r>
            <a:r>
              <a:rPr lang="de-CH" dirty="0" err="1" smtClean="0"/>
              <a:t>have</a:t>
            </a:r>
            <a:r>
              <a:rPr lang="de-CH" dirty="0" smtClean="0"/>
              <a:t> </a:t>
            </a:r>
            <a:r>
              <a:rPr lang="de-CH" dirty="0" err="1" smtClean="0"/>
              <a:t>seen</a:t>
            </a:r>
            <a:r>
              <a:rPr lang="de-CH" dirty="0" smtClean="0"/>
              <a:t>, </a:t>
            </a:r>
            <a:r>
              <a:rPr lang="de-CH" dirty="0" err="1" smtClean="0"/>
              <a:t>there</a:t>
            </a:r>
            <a:r>
              <a:rPr lang="de-CH" dirty="0" smtClean="0"/>
              <a:t> </a:t>
            </a:r>
            <a:r>
              <a:rPr lang="de-CH" dirty="0" err="1" smtClean="0"/>
              <a:t>are</a:t>
            </a:r>
            <a:r>
              <a:rPr lang="de-CH" dirty="0" smtClean="0"/>
              <a:t> different </a:t>
            </a:r>
            <a:r>
              <a:rPr lang="de-CH" dirty="0" err="1" smtClean="0"/>
              <a:t>processes</a:t>
            </a:r>
            <a:r>
              <a:rPr lang="de-CH" dirty="0" smtClean="0"/>
              <a:t> </a:t>
            </a:r>
            <a:r>
              <a:rPr lang="de-CH" dirty="0" err="1" smtClean="0"/>
              <a:t>that</a:t>
            </a:r>
            <a:r>
              <a:rPr lang="de-CH" dirty="0" smtClean="0"/>
              <a:t> </a:t>
            </a:r>
            <a:r>
              <a:rPr lang="de-CH" dirty="0" err="1" smtClean="0"/>
              <a:t>lead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behavioral</a:t>
            </a:r>
            <a:r>
              <a:rPr lang="de-CH" dirty="0" smtClean="0"/>
              <a:t> </a:t>
            </a:r>
            <a:r>
              <a:rPr lang="de-CH" dirty="0" err="1" smtClean="0"/>
              <a:t>change</a:t>
            </a:r>
            <a:r>
              <a:rPr lang="de-CH" dirty="0" smtClean="0"/>
              <a:t>.</a:t>
            </a:r>
            <a:r>
              <a:rPr lang="de-CH" baseline="0" dirty="0" smtClean="0"/>
              <a:t> T</a:t>
            </a:r>
            <a:r>
              <a:rPr lang="de-CH" dirty="0" smtClean="0"/>
              <a:t>hese </a:t>
            </a:r>
            <a:r>
              <a:rPr lang="de-CH" dirty="0" err="1" smtClean="0"/>
              <a:t>processes</a:t>
            </a:r>
            <a:r>
              <a:rPr lang="de-CH" dirty="0" smtClean="0"/>
              <a:t> </a:t>
            </a:r>
            <a:r>
              <a:rPr lang="de-CH" dirty="0" err="1" smtClean="0"/>
              <a:t>are</a:t>
            </a:r>
            <a:r>
              <a:rPr lang="de-CH" dirty="0" smtClean="0"/>
              <a:t> </a:t>
            </a:r>
            <a:r>
              <a:rPr lang="de-CH" dirty="0" err="1" smtClean="0"/>
              <a:t>defined</a:t>
            </a:r>
            <a:r>
              <a:rPr lang="de-CH" dirty="0" smtClean="0"/>
              <a:t> </a:t>
            </a:r>
            <a:r>
              <a:rPr lang="de-CH" dirty="0" err="1" smtClean="0"/>
              <a:t>by</a:t>
            </a:r>
            <a:r>
              <a:rPr lang="de-CH" dirty="0" smtClean="0"/>
              <a:t> different </a:t>
            </a:r>
            <a:r>
              <a:rPr lang="de-CH" dirty="0" err="1" smtClean="0"/>
              <a:t>psychological</a:t>
            </a:r>
            <a:r>
              <a:rPr lang="de-CH" dirty="0" smtClean="0"/>
              <a:t> </a:t>
            </a:r>
            <a:r>
              <a:rPr lang="de-CH" dirty="0" err="1" smtClean="0"/>
              <a:t>factors</a:t>
            </a:r>
            <a:r>
              <a:rPr lang="de-CH" dirty="0" smtClean="0"/>
              <a:t>, </a:t>
            </a:r>
            <a:r>
              <a:rPr lang="de-CH" dirty="0" err="1" smtClean="0"/>
              <a:t>which</a:t>
            </a:r>
            <a:r>
              <a:rPr lang="de-CH" dirty="0" smtClean="0"/>
              <a:t> </a:t>
            </a:r>
            <a:r>
              <a:rPr lang="de-CH" dirty="0" err="1" smtClean="0"/>
              <a:t>lead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certain</a:t>
            </a:r>
            <a:r>
              <a:rPr lang="de-CH" dirty="0" smtClean="0"/>
              <a:t> </a:t>
            </a:r>
            <a:r>
              <a:rPr lang="de-CH" dirty="0" err="1" smtClean="0"/>
              <a:t>beliefs</a:t>
            </a:r>
            <a:r>
              <a:rPr lang="de-CH" dirty="0" smtClean="0"/>
              <a:t>. These </a:t>
            </a:r>
            <a:r>
              <a:rPr lang="de-CH" dirty="0" err="1" smtClean="0"/>
              <a:t>beliefs</a:t>
            </a:r>
            <a:r>
              <a:rPr lang="de-CH" dirty="0" smtClean="0"/>
              <a:t> </a:t>
            </a:r>
            <a:r>
              <a:rPr lang="de-CH" dirty="0" err="1" smtClean="0"/>
              <a:t>further</a:t>
            </a:r>
            <a:r>
              <a:rPr lang="de-CH" dirty="0" smtClean="0"/>
              <a:t> </a:t>
            </a:r>
            <a:r>
              <a:rPr lang="de-CH" dirty="0" err="1" smtClean="0"/>
              <a:t>influence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targeted</a:t>
            </a:r>
            <a:r>
              <a:rPr lang="de-CH" dirty="0" smtClean="0"/>
              <a:t> </a:t>
            </a:r>
            <a:r>
              <a:rPr lang="de-CH" dirty="0" err="1" smtClean="0"/>
              <a:t>behavior,which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is</a:t>
            </a:r>
            <a:r>
              <a:rPr lang="de-CH" dirty="0" smtClean="0"/>
              <a:t> </a:t>
            </a:r>
            <a:r>
              <a:rPr lang="de-CH" dirty="0" err="1" smtClean="0"/>
              <a:t>habitual</a:t>
            </a:r>
            <a:r>
              <a:rPr lang="de-CH" dirty="0" smtClean="0"/>
              <a:t> </a:t>
            </a:r>
            <a:r>
              <a:rPr lang="de-CH" dirty="0" err="1" smtClean="0"/>
              <a:t>use</a:t>
            </a:r>
            <a:r>
              <a:rPr lang="de-CH" dirty="0" smtClean="0"/>
              <a:t>!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454049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de-DE" altLang="en-US" dirty="0" err="1" smtClean="0">
                <a:latin typeface="Arial" panose="020B0604020202020204" pitchFamily="34" charset="0"/>
              </a:rPr>
              <a:t>Whe</a:t>
            </a:r>
            <a:r>
              <a:rPr lang="de-DE" altLang="en-US" baseline="0" dirty="0" err="1" smtClean="0">
                <a:latin typeface="Arial" panose="020B0604020202020204" pitchFamily="34" charset="0"/>
              </a:rPr>
              <a:t>n</a:t>
            </a:r>
            <a:r>
              <a:rPr lang="de-DE" altLang="en-US" baseline="0" dirty="0" smtClean="0">
                <a:latin typeface="Arial" panose="020B0604020202020204" pitchFamily="34" charset="0"/>
              </a:rPr>
              <a:t> </a:t>
            </a:r>
            <a:r>
              <a:rPr lang="de-DE" altLang="en-US" baseline="0" dirty="0" err="1" smtClean="0">
                <a:latin typeface="Arial" panose="020B0604020202020204" pitchFamily="34" charset="0"/>
              </a:rPr>
              <a:t>explaining</a:t>
            </a:r>
            <a:r>
              <a:rPr lang="de-DE" altLang="en-US" baseline="0" dirty="0" smtClean="0">
                <a:latin typeface="Arial" panose="020B0604020202020204" pitchFamily="34" charset="0"/>
              </a:rPr>
              <a:t> </a:t>
            </a:r>
            <a:r>
              <a:rPr lang="de-DE" altLang="en-US" baseline="0" dirty="0" err="1" smtClean="0">
                <a:latin typeface="Arial" panose="020B0604020202020204" pitchFamily="34" charset="0"/>
              </a:rPr>
              <a:t>this</a:t>
            </a:r>
            <a:r>
              <a:rPr lang="de-DE" altLang="en-US" baseline="0" dirty="0" smtClean="0">
                <a:latin typeface="Arial" panose="020B0604020202020204" pitchFamily="34" charset="0"/>
              </a:rPr>
              <a:t> </a:t>
            </a:r>
            <a:r>
              <a:rPr lang="de-DE" altLang="en-US" baseline="0" dirty="0" err="1" smtClean="0">
                <a:latin typeface="Arial" panose="020B0604020202020204" pitchFamily="34" charset="0"/>
              </a:rPr>
              <a:t>model</a:t>
            </a:r>
            <a:r>
              <a:rPr lang="de-DE" altLang="en-US" baseline="0" dirty="0" smtClean="0">
                <a:latin typeface="Arial" panose="020B0604020202020204" pitchFamily="34" charset="0"/>
              </a:rPr>
              <a:t>, </a:t>
            </a:r>
            <a:r>
              <a:rPr lang="de-DE" altLang="en-US" baseline="0" dirty="0" err="1" smtClean="0">
                <a:latin typeface="Arial" panose="020B0604020202020204" pitchFamily="34" charset="0"/>
              </a:rPr>
              <a:t>quote</a:t>
            </a:r>
            <a:r>
              <a:rPr lang="de-DE" altLang="en-US" baseline="0" dirty="0" smtClean="0">
                <a:latin typeface="Arial" panose="020B0604020202020204" pitchFamily="34" charset="0"/>
              </a:rPr>
              <a:t> a </a:t>
            </a:r>
            <a:r>
              <a:rPr lang="de-DE" altLang="en-US" baseline="0" dirty="0" err="1" smtClean="0">
                <a:latin typeface="Arial" panose="020B0604020202020204" pitchFamily="34" charset="0"/>
              </a:rPr>
              <a:t>behavior</a:t>
            </a:r>
            <a:r>
              <a:rPr lang="de-DE" altLang="en-US" baseline="0" dirty="0" smtClean="0">
                <a:latin typeface="Arial" panose="020B0604020202020204" pitchFamily="34" charset="0"/>
              </a:rPr>
              <a:t> </a:t>
            </a:r>
            <a:r>
              <a:rPr lang="de-DE" altLang="en-US" baseline="0" dirty="0" err="1" smtClean="0">
                <a:latin typeface="Arial" panose="020B0604020202020204" pitchFamily="34" charset="0"/>
              </a:rPr>
              <a:t>that</a:t>
            </a:r>
            <a:r>
              <a:rPr lang="de-DE" altLang="en-US" baseline="0" dirty="0" smtClean="0">
                <a:latin typeface="Arial" panose="020B0604020202020204" pitchFamily="34" charset="0"/>
              </a:rPr>
              <a:t> a </a:t>
            </a:r>
            <a:r>
              <a:rPr lang="de-DE" altLang="en-US" baseline="0" dirty="0" err="1" smtClean="0">
                <a:latin typeface="Arial" panose="020B0604020202020204" pitchFamily="34" charset="0"/>
              </a:rPr>
              <a:t>participant</a:t>
            </a:r>
            <a:r>
              <a:rPr lang="de-DE" altLang="en-US" baseline="0" dirty="0" smtClean="0">
                <a:latin typeface="Arial" panose="020B0604020202020204" pitchFamily="34" charset="0"/>
              </a:rPr>
              <a:t> </a:t>
            </a:r>
            <a:r>
              <a:rPr lang="de-DE" altLang="en-US" baseline="0" dirty="0" err="1" smtClean="0">
                <a:latin typeface="Arial" panose="020B0604020202020204" pitchFamily="34" charset="0"/>
              </a:rPr>
              <a:t>identified</a:t>
            </a:r>
            <a:r>
              <a:rPr lang="de-DE" altLang="en-US" baseline="0" dirty="0" smtClean="0">
                <a:latin typeface="Arial" panose="020B0604020202020204" pitchFamily="34" charset="0"/>
              </a:rPr>
              <a:t> at </a:t>
            </a:r>
            <a:r>
              <a:rPr lang="de-DE" altLang="en-US" baseline="0" dirty="0" err="1" smtClean="0">
                <a:latin typeface="Arial" panose="020B0604020202020204" pitchFamily="34" charset="0"/>
              </a:rPr>
              <a:t>the</a:t>
            </a:r>
            <a:r>
              <a:rPr lang="de-DE" altLang="en-US" baseline="0" dirty="0" smtClean="0">
                <a:latin typeface="Arial" panose="020B0604020202020204" pitchFamily="34" charset="0"/>
              </a:rPr>
              <a:t> </a:t>
            </a:r>
            <a:r>
              <a:rPr lang="de-DE" altLang="en-US" baseline="0" dirty="0" err="1" smtClean="0">
                <a:latin typeface="Arial" panose="020B0604020202020204" pitchFamily="34" charset="0"/>
              </a:rPr>
              <a:t>beginning</a:t>
            </a:r>
            <a:r>
              <a:rPr lang="de-DE" altLang="en-US" baseline="0" dirty="0" smtClean="0">
                <a:latin typeface="Arial" panose="020B0604020202020204" pitchFamily="34" charset="0"/>
              </a:rPr>
              <a:t>, e.g. </a:t>
            </a:r>
            <a:r>
              <a:rPr lang="de-DE" altLang="en-US" baseline="0" dirty="0" err="1" smtClean="0">
                <a:latin typeface="Arial" panose="020B0604020202020204" pitchFamily="34" charset="0"/>
              </a:rPr>
              <a:t>smoking</a:t>
            </a:r>
            <a:r>
              <a:rPr lang="de-DE" altLang="en-US" baseline="0" dirty="0" smtClean="0">
                <a:latin typeface="Arial" panose="020B0604020202020204" pitchFamily="34" charset="0"/>
              </a:rPr>
              <a:t>, </a:t>
            </a:r>
            <a:r>
              <a:rPr lang="de-DE" altLang="en-US" baseline="0" dirty="0" err="1" smtClean="0">
                <a:latin typeface="Arial" panose="020B0604020202020204" pitchFamily="34" charset="0"/>
              </a:rPr>
              <a:t>and</a:t>
            </a:r>
            <a:r>
              <a:rPr lang="de-DE" altLang="en-US" baseline="0" dirty="0" smtClean="0">
                <a:latin typeface="Arial" panose="020B0604020202020204" pitchFamily="34" charset="0"/>
              </a:rPr>
              <a:t> </a:t>
            </a:r>
            <a:r>
              <a:rPr lang="de-DE" altLang="en-US" baseline="0" dirty="0" err="1" smtClean="0">
                <a:latin typeface="Arial" panose="020B0604020202020204" pitchFamily="34" charset="0"/>
              </a:rPr>
              <a:t>go</a:t>
            </a:r>
            <a:r>
              <a:rPr lang="de-DE" altLang="en-US" baseline="0" dirty="0" smtClean="0">
                <a:latin typeface="Arial" panose="020B0604020202020204" pitchFamily="34" charset="0"/>
              </a:rPr>
              <a:t> </a:t>
            </a:r>
            <a:r>
              <a:rPr lang="de-DE" altLang="en-US" baseline="0" dirty="0" err="1" smtClean="0">
                <a:latin typeface="Arial" panose="020B0604020202020204" pitchFamily="34" charset="0"/>
              </a:rPr>
              <a:t>through</a:t>
            </a:r>
            <a:r>
              <a:rPr lang="de-DE" altLang="en-US" baseline="0" dirty="0" smtClean="0">
                <a:latin typeface="Arial" panose="020B0604020202020204" pitchFamily="34" charset="0"/>
              </a:rPr>
              <a:t> all </a:t>
            </a:r>
            <a:r>
              <a:rPr lang="de-DE" altLang="en-US" baseline="0" dirty="0" err="1" smtClean="0">
                <a:latin typeface="Arial" panose="020B0604020202020204" pitchFamily="34" charset="0"/>
              </a:rPr>
              <a:t>the</a:t>
            </a:r>
            <a:r>
              <a:rPr lang="de-DE" altLang="en-US" baseline="0" dirty="0" smtClean="0">
                <a:latin typeface="Arial" panose="020B0604020202020204" pitchFamily="34" charset="0"/>
              </a:rPr>
              <a:t> different </a:t>
            </a:r>
            <a:r>
              <a:rPr lang="de-DE" altLang="en-US" baseline="0" dirty="0" err="1" smtClean="0">
                <a:latin typeface="Arial" panose="020B0604020202020204" pitchFamily="34" charset="0"/>
              </a:rPr>
              <a:t>factors</a:t>
            </a:r>
            <a:r>
              <a:rPr lang="de-DE" altLang="en-US" baseline="0" dirty="0" smtClean="0">
                <a:latin typeface="Arial" panose="020B0604020202020204" pitchFamily="34" charset="0"/>
              </a:rPr>
              <a:t> </a:t>
            </a:r>
            <a:r>
              <a:rPr lang="de-DE" altLang="en-US" baseline="0" dirty="0" err="1" smtClean="0">
                <a:latin typeface="Arial" panose="020B0604020202020204" pitchFamily="34" charset="0"/>
              </a:rPr>
              <a:t>and</a:t>
            </a:r>
            <a:r>
              <a:rPr lang="de-DE" altLang="en-US" baseline="0" dirty="0" smtClean="0">
                <a:latin typeface="Arial" panose="020B0604020202020204" pitchFamily="34" charset="0"/>
              </a:rPr>
              <a:t> sub-</a:t>
            </a:r>
            <a:r>
              <a:rPr lang="de-DE" altLang="en-US" baseline="0" dirty="0" err="1" smtClean="0">
                <a:latin typeface="Arial" panose="020B0604020202020204" pitchFamily="34" charset="0"/>
              </a:rPr>
              <a:t>factors</a:t>
            </a:r>
            <a:r>
              <a:rPr lang="de-DE" altLang="en-US" baseline="0" dirty="0" smtClean="0">
                <a:latin typeface="Arial" panose="020B0604020202020204" pitchFamily="34" charset="0"/>
              </a:rPr>
              <a:t> in </a:t>
            </a:r>
            <a:r>
              <a:rPr lang="de-DE" altLang="en-US" baseline="0" dirty="0" err="1" smtClean="0">
                <a:latin typeface="Arial" panose="020B0604020202020204" pitchFamily="34" charset="0"/>
              </a:rPr>
              <a:t>this</a:t>
            </a:r>
            <a:r>
              <a:rPr lang="de-DE" altLang="en-US" baseline="0" dirty="0" smtClean="0">
                <a:latin typeface="Arial" panose="020B0604020202020204" pitchFamily="34" charset="0"/>
              </a:rPr>
              <a:t> </a:t>
            </a:r>
            <a:r>
              <a:rPr lang="de-DE" altLang="en-US" baseline="0" dirty="0" err="1" smtClean="0">
                <a:latin typeface="Arial" panose="020B0604020202020204" pitchFamily="34" charset="0"/>
              </a:rPr>
              <a:t>example</a:t>
            </a:r>
            <a:r>
              <a:rPr lang="de-DE" altLang="en-US" baseline="0" dirty="0" smtClean="0">
                <a:latin typeface="Arial" panose="020B0604020202020204" pitchFamily="34" charset="0"/>
              </a:rPr>
              <a:t>. </a:t>
            </a:r>
            <a:r>
              <a:rPr lang="de-DE" altLang="en-US" baseline="0" dirty="0" err="1" smtClean="0">
                <a:latin typeface="Arial" panose="020B0604020202020204" pitchFamily="34" charset="0"/>
              </a:rPr>
              <a:t>For</a:t>
            </a:r>
            <a:r>
              <a:rPr lang="de-DE" altLang="en-US" baseline="0" dirty="0" smtClean="0">
                <a:latin typeface="Arial" panose="020B0604020202020204" pitchFamily="34" charset="0"/>
              </a:rPr>
              <a:t> </a:t>
            </a:r>
            <a:r>
              <a:rPr lang="de-DE" altLang="en-US" baseline="0" dirty="0" err="1" smtClean="0">
                <a:latin typeface="Arial" panose="020B0604020202020204" pitchFamily="34" charset="0"/>
              </a:rPr>
              <a:t>example</a:t>
            </a:r>
            <a:r>
              <a:rPr lang="de-DE" altLang="en-US" baseline="0" dirty="0" smtClean="0">
                <a:latin typeface="Arial" panose="020B0604020202020204" pitchFamily="34" charset="0"/>
              </a:rPr>
              <a:t>, </a:t>
            </a:r>
            <a:r>
              <a:rPr lang="de-DE" altLang="en-US" baseline="0" dirty="0" err="1" smtClean="0">
                <a:latin typeface="Arial" panose="020B0604020202020204" pitchFamily="34" charset="0"/>
              </a:rPr>
              <a:t>for</a:t>
            </a:r>
            <a:r>
              <a:rPr lang="de-DE" altLang="en-US" baseline="0" dirty="0" smtClean="0">
                <a:latin typeface="Arial" panose="020B0604020202020204" pitchFamily="34" charset="0"/>
              </a:rPr>
              <a:t> </a:t>
            </a:r>
            <a:r>
              <a:rPr lang="de-DE" altLang="en-US" baseline="0" dirty="0" err="1" smtClean="0">
                <a:latin typeface="Arial" panose="020B0604020202020204" pitchFamily="34" charset="0"/>
              </a:rPr>
              <a:t>smoking</a:t>
            </a:r>
            <a:r>
              <a:rPr lang="de-DE" altLang="en-US" baseline="0" dirty="0" smtClean="0">
                <a:latin typeface="Arial" panose="020B0604020202020204" pitchFamily="34" charset="0"/>
              </a:rPr>
              <a:t>, </a:t>
            </a:r>
            <a:r>
              <a:rPr lang="de-DE" altLang="en-US" baseline="0" dirty="0" err="1" smtClean="0">
                <a:latin typeface="Arial" panose="020B0604020202020204" pitchFamily="34" charset="0"/>
              </a:rPr>
              <a:t>health</a:t>
            </a:r>
            <a:r>
              <a:rPr lang="de-DE" altLang="en-US" baseline="0" dirty="0" smtClean="0">
                <a:latin typeface="Arial" panose="020B0604020202020204" pitchFamily="34" charset="0"/>
              </a:rPr>
              <a:t> </a:t>
            </a:r>
            <a:r>
              <a:rPr lang="de-DE" altLang="en-US" baseline="0" dirty="0" err="1" smtClean="0">
                <a:latin typeface="Arial" panose="020B0604020202020204" pitchFamily="34" charset="0"/>
              </a:rPr>
              <a:t>knowledge</a:t>
            </a:r>
            <a:r>
              <a:rPr lang="de-DE" altLang="en-US" baseline="0" dirty="0" smtClean="0">
                <a:latin typeface="Arial" panose="020B0604020202020204" pitchFamily="34" charset="0"/>
              </a:rPr>
              <a:t>. </a:t>
            </a:r>
            <a:r>
              <a:rPr lang="de-DE" altLang="en-US" baseline="0" dirty="0" err="1" smtClean="0">
                <a:latin typeface="Arial" panose="020B0604020202020204" pitchFamily="34" charset="0"/>
              </a:rPr>
              <a:t>Everyone</a:t>
            </a:r>
            <a:r>
              <a:rPr lang="de-DE" altLang="en-US" baseline="0" dirty="0" smtClean="0">
                <a:latin typeface="Arial" panose="020B0604020202020204" pitchFamily="34" charset="0"/>
              </a:rPr>
              <a:t> </a:t>
            </a:r>
            <a:r>
              <a:rPr lang="de-DE" altLang="en-US" baseline="0" dirty="0" err="1" smtClean="0">
                <a:latin typeface="Arial" panose="020B0604020202020204" pitchFamily="34" charset="0"/>
              </a:rPr>
              <a:t>knows</a:t>
            </a:r>
            <a:r>
              <a:rPr lang="de-DE" altLang="en-US" baseline="0" dirty="0" smtClean="0">
                <a:latin typeface="Arial" panose="020B0604020202020204" pitchFamily="34" charset="0"/>
              </a:rPr>
              <a:t> </a:t>
            </a:r>
            <a:r>
              <a:rPr lang="de-DE" altLang="en-US" baseline="0" dirty="0" err="1" smtClean="0">
                <a:latin typeface="Arial" panose="020B0604020202020204" pitchFamily="34" charset="0"/>
              </a:rPr>
              <a:t>about</a:t>
            </a:r>
            <a:r>
              <a:rPr lang="de-DE" altLang="en-US" baseline="0" dirty="0" smtClean="0">
                <a:latin typeface="Arial" panose="020B0604020202020204" pitchFamily="34" charset="0"/>
              </a:rPr>
              <a:t> </a:t>
            </a:r>
            <a:r>
              <a:rPr lang="de-DE" altLang="en-US" baseline="0" dirty="0" err="1" smtClean="0">
                <a:latin typeface="Arial" panose="020B0604020202020204" pitchFamily="34" charset="0"/>
              </a:rPr>
              <a:t>smoking‘s</a:t>
            </a:r>
            <a:r>
              <a:rPr lang="de-DE" altLang="en-US" baseline="0" dirty="0" smtClean="0">
                <a:latin typeface="Arial" panose="020B0604020202020204" pitchFamily="34" charset="0"/>
              </a:rPr>
              <a:t> </a:t>
            </a:r>
            <a:r>
              <a:rPr lang="de-DE" altLang="en-US" baseline="0" dirty="0" err="1" smtClean="0">
                <a:latin typeface="Arial" panose="020B0604020202020204" pitchFamily="34" charset="0"/>
              </a:rPr>
              <a:t>bad</a:t>
            </a:r>
            <a:r>
              <a:rPr lang="de-DE" altLang="en-US" baseline="0" dirty="0" smtClean="0">
                <a:latin typeface="Arial" panose="020B0604020202020204" pitchFamily="34" charset="0"/>
              </a:rPr>
              <a:t> </a:t>
            </a:r>
            <a:r>
              <a:rPr lang="de-DE" altLang="en-US" baseline="0" dirty="0" err="1" smtClean="0">
                <a:latin typeface="Arial" panose="020B0604020202020204" pitchFamily="34" charset="0"/>
              </a:rPr>
              <a:t>effects</a:t>
            </a:r>
            <a:r>
              <a:rPr lang="de-DE" altLang="en-US" baseline="0" dirty="0" smtClean="0">
                <a:latin typeface="Arial" panose="020B0604020202020204" pitchFamily="34" charset="0"/>
              </a:rPr>
              <a:t> on </a:t>
            </a:r>
            <a:r>
              <a:rPr lang="de-DE" altLang="en-US" baseline="0" dirty="0" err="1" smtClean="0">
                <a:latin typeface="Arial" panose="020B0604020202020204" pitchFamily="34" charset="0"/>
              </a:rPr>
              <a:t>our</a:t>
            </a:r>
            <a:r>
              <a:rPr lang="de-DE" altLang="en-US" baseline="0" dirty="0" smtClean="0">
                <a:latin typeface="Arial" panose="020B0604020202020204" pitchFamily="34" charset="0"/>
              </a:rPr>
              <a:t> </a:t>
            </a:r>
            <a:r>
              <a:rPr lang="de-DE" altLang="en-US" baseline="0" dirty="0" err="1" smtClean="0">
                <a:latin typeface="Arial" panose="020B0604020202020204" pitchFamily="34" charset="0"/>
              </a:rPr>
              <a:t>health</a:t>
            </a:r>
            <a:r>
              <a:rPr lang="de-DE" altLang="en-US" baseline="0" dirty="0" smtClean="0">
                <a:latin typeface="Arial" panose="020B0604020202020204" pitchFamily="34" charset="0"/>
              </a:rPr>
              <a:t> (</a:t>
            </a:r>
            <a:r>
              <a:rPr lang="de-DE" altLang="en-US" baseline="0" dirty="0" err="1" smtClean="0">
                <a:latin typeface="Arial" panose="020B0604020202020204" pitchFamily="34" charset="0"/>
              </a:rPr>
              <a:t>cancer</a:t>
            </a:r>
            <a:r>
              <a:rPr lang="de-DE" altLang="en-US" baseline="0" dirty="0" smtClean="0">
                <a:latin typeface="Arial" panose="020B0604020202020204" pitchFamily="34" charset="0"/>
              </a:rPr>
              <a:t>) </a:t>
            </a:r>
            <a:r>
              <a:rPr lang="de-DE" altLang="en-US" baseline="0" dirty="0" err="1" smtClean="0">
                <a:latin typeface="Arial" panose="020B0604020202020204" pitchFamily="34" charset="0"/>
              </a:rPr>
              <a:t>and</a:t>
            </a:r>
            <a:r>
              <a:rPr lang="de-DE" altLang="en-US" baseline="0" dirty="0" smtClean="0">
                <a:latin typeface="Arial" panose="020B0604020202020204" pitchFamily="34" charset="0"/>
              </a:rPr>
              <a:t> </a:t>
            </a:r>
            <a:r>
              <a:rPr lang="de-DE" altLang="en-US" baseline="0" dirty="0" err="1" smtClean="0">
                <a:latin typeface="Arial" panose="020B0604020202020204" pitchFamily="34" charset="0"/>
              </a:rPr>
              <a:t>the</a:t>
            </a:r>
            <a:r>
              <a:rPr lang="de-DE" altLang="en-US" baseline="0" dirty="0" smtClean="0">
                <a:latin typeface="Arial" panose="020B0604020202020204" pitchFamily="34" charset="0"/>
              </a:rPr>
              <a:t> </a:t>
            </a:r>
            <a:r>
              <a:rPr lang="de-DE" altLang="en-US" baseline="0" dirty="0" err="1" smtClean="0">
                <a:latin typeface="Arial" panose="020B0604020202020204" pitchFamily="34" charset="0"/>
              </a:rPr>
              <a:t>vulnerabilty</a:t>
            </a:r>
            <a:r>
              <a:rPr lang="de-DE" altLang="en-US" baseline="0" dirty="0" smtClean="0">
                <a:latin typeface="Arial" panose="020B0604020202020204" pitchFamily="34" charset="0"/>
              </a:rPr>
              <a:t> </a:t>
            </a:r>
            <a:r>
              <a:rPr lang="de-DE" altLang="en-US" baseline="0" dirty="0" err="1" smtClean="0">
                <a:latin typeface="Arial" panose="020B0604020202020204" pitchFamily="34" charset="0"/>
              </a:rPr>
              <a:t>is</a:t>
            </a:r>
            <a:r>
              <a:rPr lang="de-DE" altLang="en-US" baseline="0" dirty="0" smtClean="0">
                <a:latin typeface="Arial" panose="020B0604020202020204" pitchFamily="34" charset="0"/>
              </a:rPr>
              <a:t> </a:t>
            </a:r>
            <a:r>
              <a:rPr lang="de-DE" altLang="en-US" baseline="0" dirty="0" err="1" smtClean="0">
                <a:latin typeface="Arial" panose="020B0604020202020204" pitchFamily="34" charset="0"/>
              </a:rPr>
              <a:t>the</a:t>
            </a:r>
            <a:r>
              <a:rPr lang="de-DE" altLang="en-US" baseline="0" dirty="0" smtClean="0">
                <a:latin typeface="Arial" panose="020B0604020202020204" pitchFamily="34" charset="0"/>
              </a:rPr>
              <a:t> </a:t>
            </a:r>
            <a:r>
              <a:rPr lang="de-DE" altLang="en-US" baseline="0" dirty="0" err="1" smtClean="0">
                <a:latin typeface="Arial" panose="020B0604020202020204" pitchFamily="34" charset="0"/>
              </a:rPr>
              <a:t>person‘s</a:t>
            </a:r>
            <a:r>
              <a:rPr lang="de-DE" altLang="en-US" baseline="0" dirty="0" smtClean="0">
                <a:latin typeface="Arial" panose="020B0604020202020204" pitchFamily="34" charset="0"/>
              </a:rPr>
              <a:t> </a:t>
            </a:r>
            <a:r>
              <a:rPr lang="de-DE" altLang="en-US" baseline="0" dirty="0" err="1" smtClean="0">
                <a:latin typeface="Arial" panose="020B0604020202020204" pitchFamily="34" charset="0"/>
              </a:rPr>
              <a:t>perception</a:t>
            </a:r>
            <a:r>
              <a:rPr lang="de-DE" altLang="en-US" baseline="0" dirty="0" smtClean="0">
                <a:latin typeface="Arial" panose="020B0604020202020204" pitchFamily="34" charset="0"/>
              </a:rPr>
              <a:t> </a:t>
            </a:r>
            <a:r>
              <a:rPr lang="de-DE" altLang="en-US" baseline="0" dirty="0" err="1" smtClean="0">
                <a:latin typeface="Arial" panose="020B0604020202020204" pitchFamily="34" charset="0"/>
              </a:rPr>
              <a:t>of</a:t>
            </a:r>
            <a:r>
              <a:rPr lang="de-DE" altLang="en-US" baseline="0" dirty="0" smtClean="0">
                <a:latin typeface="Arial" panose="020B0604020202020204" pitchFamily="34" charset="0"/>
              </a:rPr>
              <a:t> </a:t>
            </a:r>
            <a:r>
              <a:rPr lang="de-DE" altLang="en-US" baseline="0" dirty="0" err="1" smtClean="0">
                <a:latin typeface="Arial" panose="020B0604020202020204" pitchFamily="34" charset="0"/>
              </a:rPr>
              <a:t>being</a:t>
            </a:r>
            <a:r>
              <a:rPr lang="de-DE" altLang="en-US" baseline="0" dirty="0" smtClean="0">
                <a:latin typeface="Arial" panose="020B0604020202020204" pitchFamily="34" charset="0"/>
              </a:rPr>
              <a:t> at </a:t>
            </a:r>
            <a:r>
              <a:rPr lang="de-DE" altLang="en-US" baseline="0" dirty="0" err="1" smtClean="0">
                <a:latin typeface="Arial" panose="020B0604020202020204" pitchFamily="34" charset="0"/>
              </a:rPr>
              <a:t>risk</a:t>
            </a:r>
            <a:r>
              <a:rPr lang="de-DE" altLang="en-US" baseline="0" dirty="0" smtClean="0">
                <a:latin typeface="Arial" panose="020B0604020202020204" pitchFamily="34" charset="0"/>
              </a:rPr>
              <a:t> in </a:t>
            </a:r>
            <a:r>
              <a:rPr lang="de-DE" altLang="en-US" baseline="0" dirty="0" err="1" smtClean="0">
                <a:latin typeface="Arial" panose="020B0604020202020204" pitchFamily="34" charset="0"/>
              </a:rPr>
              <a:t>terms</a:t>
            </a:r>
            <a:r>
              <a:rPr lang="de-DE" altLang="en-US" baseline="0" dirty="0" smtClean="0">
                <a:latin typeface="Arial" panose="020B0604020202020204" pitchFamily="34" charset="0"/>
              </a:rPr>
              <a:t> </a:t>
            </a:r>
            <a:r>
              <a:rPr lang="de-DE" altLang="en-US" baseline="0" dirty="0" err="1" smtClean="0">
                <a:latin typeface="Arial" panose="020B0604020202020204" pitchFamily="34" charset="0"/>
              </a:rPr>
              <a:t>of</a:t>
            </a:r>
            <a:r>
              <a:rPr lang="de-DE" altLang="en-US" baseline="0" dirty="0" smtClean="0">
                <a:latin typeface="Arial" panose="020B0604020202020204" pitchFamily="34" charset="0"/>
              </a:rPr>
              <a:t> </a:t>
            </a:r>
            <a:r>
              <a:rPr lang="de-DE" altLang="en-US" baseline="0" dirty="0" err="1" smtClean="0">
                <a:latin typeface="Arial" panose="020B0604020202020204" pitchFamily="34" charset="0"/>
              </a:rPr>
              <a:t>his</a:t>
            </a:r>
            <a:r>
              <a:rPr lang="de-DE" altLang="en-US" baseline="0" dirty="0" smtClean="0">
                <a:latin typeface="Arial" panose="020B0604020202020204" pitchFamily="34" charset="0"/>
              </a:rPr>
              <a:t> </a:t>
            </a:r>
            <a:r>
              <a:rPr lang="de-DE" altLang="en-US" baseline="0" dirty="0" err="1" smtClean="0">
                <a:latin typeface="Arial" panose="020B0604020202020204" pitchFamily="34" charset="0"/>
              </a:rPr>
              <a:t>smoking</a:t>
            </a:r>
            <a:r>
              <a:rPr lang="de-DE" altLang="en-US" baseline="0" dirty="0" smtClean="0">
                <a:latin typeface="Arial" panose="020B0604020202020204" pitchFamily="34" charset="0"/>
              </a:rPr>
              <a:t> </a:t>
            </a:r>
            <a:r>
              <a:rPr lang="de-DE" altLang="en-US" baseline="0" dirty="0" err="1" smtClean="0">
                <a:latin typeface="Arial" panose="020B0604020202020204" pitchFamily="34" charset="0"/>
              </a:rPr>
              <a:t>behavior</a:t>
            </a:r>
            <a:r>
              <a:rPr lang="de-DE" altLang="en-US" baseline="0" dirty="0" smtClean="0">
                <a:latin typeface="Arial" panose="020B0604020202020204" pitchFamily="34" charset="0"/>
              </a:rPr>
              <a:t>, etc.</a:t>
            </a:r>
          </a:p>
          <a:p>
            <a:pPr>
              <a:spcBef>
                <a:spcPct val="0"/>
              </a:spcBef>
            </a:pPr>
            <a:r>
              <a:rPr lang="de-DE" altLang="en-US" baseline="0" dirty="0" err="1" smtClean="0">
                <a:latin typeface="Arial" panose="020B0604020202020204" pitchFamily="34" charset="0"/>
              </a:rPr>
              <a:t>You</a:t>
            </a:r>
            <a:r>
              <a:rPr lang="de-DE" altLang="en-US" baseline="0" dirty="0" smtClean="0">
                <a:latin typeface="Arial" panose="020B0604020202020204" pitchFamily="34" charset="0"/>
              </a:rPr>
              <a:t> </a:t>
            </a:r>
            <a:r>
              <a:rPr lang="de-DE" altLang="en-US" baseline="0" dirty="0" err="1" smtClean="0">
                <a:latin typeface="Arial" panose="020B0604020202020204" pitchFamily="34" charset="0"/>
              </a:rPr>
              <a:t>can</a:t>
            </a:r>
            <a:r>
              <a:rPr lang="de-DE" altLang="en-US" baseline="0" dirty="0" smtClean="0">
                <a:latin typeface="Arial" panose="020B0604020202020204" pitchFamily="34" charset="0"/>
              </a:rPr>
              <a:t> </a:t>
            </a:r>
            <a:r>
              <a:rPr lang="de-DE" altLang="en-US" baseline="0" dirty="0" err="1" smtClean="0">
                <a:latin typeface="Arial" panose="020B0604020202020204" pitchFamily="34" charset="0"/>
              </a:rPr>
              <a:t>use</a:t>
            </a:r>
            <a:r>
              <a:rPr lang="de-DE" altLang="en-US" baseline="0" dirty="0" smtClean="0">
                <a:latin typeface="Arial" panose="020B0604020202020204" pitchFamily="34" charset="0"/>
              </a:rPr>
              <a:t> </a:t>
            </a:r>
            <a:r>
              <a:rPr lang="de-DE" altLang="en-US" baseline="0" dirty="0" err="1" smtClean="0">
                <a:latin typeface="Arial" panose="020B0604020202020204" pitchFamily="34" charset="0"/>
              </a:rPr>
              <a:t>the</a:t>
            </a:r>
            <a:r>
              <a:rPr lang="de-DE" altLang="en-US" baseline="0" dirty="0" smtClean="0">
                <a:latin typeface="Arial" panose="020B0604020202020204" pitchFamily="34" charset="0"/>
              </a:rPr>
              <a:t> </a:t>
            </a:r>
            <a:r>
              <a:rPr lang="de-DE" altLang="en-US" baseline="0" dirty="0" err="1" smtClean="0">
                <a:latin typeface="Arial" panose="020B0604020202020204" pitchFamily="34" charset="0"/>
              </a:rPr>
              <a:t>description</a:t>
            </a:r>
            <a:r>
              <a:rPr lang="de-DE" altLang="en-US" baseline="0" dirty="0" smtClean="0">
                <a:latin typeface="Arial" panose="020B0604020202020204" pitchFamily="34" charset="0"/>
              </a:rPr>
              <a:t> in Annex 4 </a:t>
            </a:r>
            <a:r>
              <a:rPr lang="de-DE" altLang="en-US" baseline="0" dirty="0" err="1" smtClean="0">
                <a:latin typeface="Arial" panose="020B0604020202020204" pitchFamily="34" charset="0"/>
              </a:rPr>
              <a:t>to</a:t>
            </a:r>
            <a:r>
              <a:rPr lang="de-DE" altLang="en-US" baseline="0" dirty="0" smtClean="0">
                <a:latin typeface="Arial" panose="020B0604020202020204" pitchFamily="34" charset="0"/>
              </a:rPr>
              <a:t> </a:t>
            </a:r>
            <a:r>
              <a:rPr lang="de-DE" altLang="en-US" baseline="0" dirty="0" err="1" smtClean="0">
                <a:latin typeface="Arial" panose="020B0604020202020204" pitchFamily="34" charset="0"/>
              </a:rPr>
              <a:t>help</a:t>
            </a:r>
            <a:r>
              <a:rPr lang="de-DE" altLang="en-US" baseline="0" dirty="0" smtClean="0">
                <a:latin typeface="Arial" panose="020B0604020202020204" pitchFamily="34" charset="0"/>
              </a:rPr>
              <a:t> </a:t>
            </a:r>
            <a:r>
              <a:rPr lang="de-DE" altLang="en-US" baseline="0" dirty="0" err="1" smtClean="0">
                <a:latin typeface="Arial" panose="020B0604020202020204" pitchFamily="34" charset="0"/>
              </a:rPr>
              <a:t>you</a:t>
            </a:r>
            <a:r>
              <a:rPr lang="de-DE" altLang="en-US" baseline="0" dirty="0" smtClean="0">
                <a:latin typeface="Arial" panose="020B0604020202020204" pitchFamily="34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de-DE" altLang="en-US" baseline="0" dirty="0" err="1" smtClean="0">
                <a:latin typeface="Arial" panose="020B0604020202020204" pitchFamily="34" charset="0"/>
              </a:rPr>
              <a:t>There</a:t>
            </a:r>
            <a:r>
              <a:rPr lang="de-DE" altLang="en-US" baseline="0" dirty="0" smtClean="0">
                <a:latin typeface="Arial" panose="020B0604020202020204" pitchFamily="34" charset="0"/>
              </a:rPr>
              <a:t> </a:t>
            </a:r>
            <a:r>
              <a:rPr lang="de-DE" altLang="en-US" baseline="0" dirty="0" err="1" smtClean="0">
                <a:latin typeface="Arial" panose="020B0604020202020204" pitchFamily="34" charset="0"/>
              </a:rPr>
              <a:t>are</a:t>
            </a:r>
            <a:r>
              <a:rPr lang="de-DE" altLang="en-US" baseline="0" dirty="0" smtClean="0">
                <a:latin typeface="Arial" panose="020B0604020202020204" pitchFamily="34" charset="0"/>
              </a:rPr>
              <a:t> </a:t>
            </a:r>
            <a:r>
              <a:rPr lang="de-DE" altLang="en-US" baseline="0" dirty="0" err="1" smtClean="0">
                <a:latin typeface="Arial" panose="020B0604020202020204" pitchFamily="34" charset="0"/>
              </a:rPr>
              <a:t>specific</a:t>
            </a:r>
            <a:r>
              <a:rPr lang="de-DE" altLang="en-US" baseline="0" dirty="0" smtClean="0">
                <a:latin typeface="Arial" panose="020B0604020202020204" pitchFamily="34" charset="0"/>
              </a:rPr>
              <a:t> </a:t>
            </a:r>
            <a:r>
              <a:rPr lang="de-DE" altLang="en-US" baseline="0" dirty="0" err="1" smtClean="0">
                <a:latin typeface="Arial" panose="020B0604020202020204" pitchFamily="34" charset="0"/>
              </a:rPr>
              <a:t>techniques</a:t>
            </a:r>
            <a:r>
              <a:rPr lang="de-DE" altLang="en-US" baseline="0" dirty="0" smtClean="0">
                <a:latin typeface="Arial" panose="020B0604020202020204" pitchFamily="34" charset="0"/>
              </a:rPr>
              <a:t> </a:t>
            </a:r>
            <a:r>
              <a:rPr lang="de-DE" altLang="en-US" baseline="0" dirty="0" err="1" smtClean="0">
                <a:latin typeface="Arial" panose="020B0604020202020204" pitchFamily="34" charset="0"/>
              </a:rPr>
              <a:t>to</a:t>
            </a:r>
            <a:r>
              <a:rPr lang="de-DE" altLang="en-US" baseline="0" dirty="0" smtClean="0">
                <a:latin typeface="Arial" panose="020B0604020202020204" pitchFamily="34" charset="0"/>
              </a:rPr>
              <a:t> </a:t>
            </a:r>
            <a:r>
              <a:rPr lang="de-DE" altLang="en-US" baseline="0" dirty="0" err="1" smtClean="0">
                <a:latin typeface="Arial" panose="020B0604020202020204" pitchFamily="34" charset="0"/>
              </a:rPr>
              <a:t>influence</a:t>
            </a:r>
            <a:r>
              <a:rPr lang="de-DE" altLang="en-US" baseline="0" dirty="0" smtClean="0">
                <a:latin typeface="Arial" panose="020B0604020202020204" pitchFamily="34" charset="0"/>
              </a:rPr>
              <a:t> </a:t>
            </a:r>
            <a:r>
              <a:rPr lang="de-DE" altLang="en-US" baseline="0" dirty="0" err="1" smtClean="0">
                <a:latin typeface="Arial" panose="020B0604020202020204" pitchFamily="34" charset="0"/>
              </a:rPr>
              <a:t>each</a:t>
            </a:r>
            <a:r>
              <a:rPr lang="de-DE" altLang="en-US" baseline="0" dirty="0" smtClean="0">
                <a:latin typeface="Arial" panose="020B0604020202020204" pitchFamily="34" charset="0"/>
              </a:rPr>
              <a:t> </a:t>
            </a:r>
            <a:r>
              <a:rPr lang="de-DE" altLang="en-US" baseline="0" dirty="0" err="1" smtClean="0">
                <a:latin typeface="Arial" panose="020B0604020202020204" pitchFamily="34" charset="0"/>
              </a:rPr>
              <a:t>behavioral</a:t>
            </a:r>
            <a:r>
              <a:rPr lang="de-DE" altLang="en-US" baseline="0" dirty="0" smtClean="0">
                <a:latin typeface="Arial" panose="020B0604020202020204" pitchFamily="34" charset="0"/>
              </a:rPr>
              <a:t> </a:t>
            </a:r>
            <a:r>
              <a:rPr lang="de-DE" altLang="en-US" baseline="0" dirty="0" err="1" smtClean="0">
                <a:latin typeface="Arial" panose="020B0604020202020204" pitchFamily="34" charset="0"/>
              </a:rPr>
              <a:t>factor</a:t>
            </a:r>
            <a:r>
              <a:rPr lang="de-DE" altLang="en-US" baseline="0" dirty="0" smtClean="0">
                <a:latin typeface="Arial" panose="020B0604020202020204" pitchFamily="34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de-DE" altLang="en-US" baseline="0" dirty="0" smtClean="0">
                <a:latin typeface="Arial" panose="020B0604020202020204" pitchFamily="34" charset="0"/>
              </a:rPr>
              <a:t>These </a:t>
            </a:r>
            <a:r>
              <a:rPr lang="de-DE" altLang="en-US" baseline="0" dirty="0" err="1" smtClean="0">
                <a:latin typeface="Arial" panose="020B0604020202020204" pitchFamily="34" charset="0"/>
              </a:rPr>
              <a:t>factors</a:t>
            </a:r>
            <a:r>
              <a:rPr lang="de-DE" altLang="en-US" baseline="0" dirty="0" smtClean="0">
                <a:latin typeface="Arial" panose="020B0604020202020204" pitchFamily="34" charset="0"/>
              </a:rPr>
              <a:t> </a:t>
            </a:r>
            <a:r>
              <a:rPr lang="de-DE" altLang="en-US" baseline="0" dirty="0" err="1" smtClean="0">
                <a:latin typeface="Arial" panose="020B0604020202020204" pitchFamily="34" charset="0"/>
              </a:rPr>
              <a:t>influence</a:t>
            </a:r>
            <a:r>
              <a:rPr lang="de-DE" altLang="en-US" baseline="0" dirty="0" smtClean="0">
                <a:latin typeface="Arial" panose="020B0604020202020204" pitchFamily="34" charset="0"/>
              </a:rPr>
              <a:t> a </a:t>
            </a:r>
            <a:r>
              <a:rPr lang="de-DE" altLang="en-US" baseline="0" dirty="0" err="1" smtClean="0">
                <a:latin typeface="Arial" panose="020B0604020202020204" pitchFamily="34" charset="0"/>
              </a:rPr>
              <a:t>person‘s</a:t>
            </a:r>
            <a:r>
              <a:rPr lang="de-DE" altLang="en-US" baseline="0" dirty="0" smtClean="0">
                <a:latin typeface="Arial" panose="020B0604020202020204" pitchFamily="34" charset="0"/>
              </a:rPr>
              <a:t> </a:t>
            </a:r>
            <a:r>
              <a:rPr lang="de-DE" altLang="en-US" baseline="0" dirty="0" err="1" smtClean="0">
                <a:latin typeface="Arial" panose="020B0604020202020204" pitchFamily="34" charset="0"/>
              </a:rPr>
              <a:t>intention</a:t>
            </a:r>
            <a:r>
              <a:rPr lang="de-DE" altLang="en-US" baseline="0" dirty="0" smtClean="0">
                <a:latin typeface="Arial" panose="020B0604020202020204" pitchFamily="34" charset="0"/>
              </a:rPr>
              <a:t> </a:t>
            </a:r>
            <a:r>
              <a:rPr lang="de-DE" altLang="en-US" baseline="0" dirty="0" err="1" smtClean="0">
                <a:latin typeface="Arial" panose="020B0604020202020204" pitchFamily="34" charset="0"/>
              </a:rPr>
              <a:t>to</a:t>
            </a:r>
            <a:r>
              <a:rPr lang="de-DE" altLang="en-US" baseline="0" dirty="0" smtClean="0">
                <a:latin typeface="Arial" panose="020B0604020202020204" pitchFamily="34" charset="0"/>
              </a:rPr>
              <a:t> do a </a:t>
            </a:r>
            <a:r>
              <a:rPr lang="de-DE" altLang="en-US" baseline="0" dirty="0" err="1" smtClean="0">
                <a:latin typeface="Arial" panose="020B0604020202020204" pitchFamily="34" charset="0"/>
              </a:rPr>
              <a:t>behavior</a:t>
            </a:r>
            <a:r>
              <a:rPr lang="de-DE" altLang="en-US" baseline="0" dirty="0" smtClean="0">
                <a:latin typeface="Arial" panose="020B0604020202020204" pitchFamily="34" charset="0"/>
              </a:rPr>
              <a:t>, </a:t>
            </a:r>
            <a:r>
              <a:rPr lang="de-DE" altLang="en-US" baseline="0" dirty="0" err="1" smtClean="0">
                <a:latin typeface="Arial" panose="020B0604020202020204" pitchFamily="34" charset="0"/>
              </a:rPr>
              <a:t>use</a:t>
            </a:r>
            <a:r>
              <a:rPr lang="de-DE" altLang="en-US" baseline="0" dirty="0" smtClean="0">
                <a:latin typeface="Arial" panose="020B0604020202020204" pitchFamily="34" charset="0"/>
              </a:rPr>
              <a:t>/</a:t>
            </a:r>
            <a:r>
              <a:rPr lang="de-DE" altLang="en-US" baseline="0" dirty="0" err="1" smtClean="0">
                <a:latin typeface="Arial" panose="020B0604020202020204" pitchFamily="34" charset="0"/>
              </a:rPr>
              <a:t>behavior</a:t>
            </a:r>
            <a:r>
              <a:rPr lang="de-DE" altLang="en-US" baseline="0" dirty="0" smtClean="0">
                <a:latin typeface="Arial" panose="020B0604020202020204" pitchFamily="34" charset="0"/>
              </a:rPr>
              <a:t> </a:t>
            </a:r>
            <a:r>
              <a:rPr lang="de-DE" altLang="en-US" baseline="0" dirty="0" err="1" smtClean="0">
                <a:latin typeface="Arial" panose="020B0604020202020204" pitchFamily="34" charset="0"/>
              </a:rPr>
              <a:t>and</a:t>
            </a:r>
            <a:r>
              <a:rPr lang="de-DE" altLang="en-US" baseline="0" dirty="0" smtClean="0">
                <a:latin typeface="Arial" panose="020B0604020202020204" pitchFamily="34" charset="0"/>
              </a:rPr>
              <a:t> </a:t>
            </a:r>
            <a:r>
              <a:rPr lang="de-DE" altLang="en-US" baseline="0" dirty="0" err="1" smtClean="0">
                <a:latin typeface="Arial" panose="020B0604020202020204" pitchFamily="34" charset="0"/>
              </a:rPr>
              <a:t>habit</a:t>
            </a:r>
            <a:r>
              <a:rPr lang="de-DE" altLang="en-US" baseline="0" dirty="0" smtClean="0">
                <a:latin typeface="Arial" panose="020B0604020202020204" pitchFamily="34" charset="0"/>
              </a:rPr>
              <a:t> </a:t>
            </a:r>
            <a:r>
              <a:rPr lang="de-DE" altLang="en-US" baseline="0" dirty="0" err="1" smtClean="0">
                <a:latin typeface="Arial" panose="020B0604020202020204" pitchFamily="34" charset="0"/>
              </a:rPr>
              <a:t>forming</a:t>
            </a:r>
            <a:endParaRPr lang="de-DE" altLang="en-US" baseline="0" dirty="0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e-DE" altLang="en-US" baseline="0" dirty="0" err="1" smtClean="0">
                <a:latin typeface="Arial" panose="020B0604020202020204" pitchFamily="34" charset="0"/>
              </a:rPr>
              <a:t>Social</a:t>
            </a:r>
            <a:r>
              <a:rPr lang="de-DE" altLang="en-US" baseline="0" dirty="0" smtClean="0">
                <a:latin typeface="Arial" panose="020B0604020202020204" pitchFamily="34" charset="0"/>
              </a:rPr>
              <a:t> (</a:t>
            </a:r>
            <a:r>
              <a:rPr lang="de-DE" altLang="en-US" baseline="0" dirty="0" err="1" smtClean="0">
                <a:latin typeface="Arial" panose="020B0604020202020204" pitchFamily="34" charset="0"/>
              </a:rPr>
              <a:t>culture</a:t>
            </a:r>
            <a:r>
              <a:rPr lang="de-DE" altLang="en-US" baseline="0" dirty="0" smtClean="0">
                <a:latin typeface="Arial" panose="020B0604020202020204" pitchFamily="34" charset="0"/>
              </a:rPr>
              <a:t>, </a:t>
            </a:r>
            <a:r>
              <a:rPr lang="de-DE" altLang="en-US" baseline="0" dirty="0" err="1" smtClean="0">
                <a:latin typeface="Arial" panose="020B0604020202020204" pitchFamily="34" charset="0"/>
              </a:rPr>
              <a:t>tradtion</a:t>
            </a:r>
            <a:r>
              <a:rPr lang="de-DE" altLang="en-US" baseline="0" dirty="0" smtClean="0">
                <a:latin typeface="Arial" panose="020B0604020202020204" pitchFamily="34" charset="0"/>
              </a:rPr>
              <a:t>, </a:t>
            </a:r>
            <a:r>
              <a:rPr lang="de-DE" altLang="en-US" baseline="0" dirty="0" err="1" smtClean="0">
                <a:latin typeface="Arial" panose="020B0604020202020204" pitchFamily="34" charset="0"/>
              </a:rPr>
              <a:t>law</a:t>
            </a:r>
            <a:r>
              <a:rPr lang="de-DE" altLang="en-US" baseline="0" dirty="0" smtClean="0">
                <a:latin typeface="Arial" panose="020B0604020202020204" pitchFamily="34" charset="0"/>
              </a:rPr>
              <a:t> </a:t>
            </a:r>
            <a:r>
              <a:rPr lang="de-DE" altLang="en-US" baseline="0" dirty="0" err="1" smtClean="0">
                <a:latin typeface="Arial" panose="020B0604020202020204" pitchFamily="34" charset="0"/>
              </a:rPr>
              <a:t>and</a:t>
            </a:r>
            <a:r>
              <a:rPr lang="de-DE" altLang="en-US" baseline="0" dirty="0" smtClean="0">
                <a:latin typeface="Arial" panose="020B0604020202020204" pitchFamily="34" charset="0"/>
              </a:rPr>
              <a:t> </a:t>
            </a:r>
            <a:r>
              <a:rPr lang="de-DE" altLang="en-US" baseline="0" dirty="0" err="1" smtClean="0">
                <a:latin typeface="Arial" panose="020B0604020202020204" pitchFamily="34" charset="0"/>
              </a:rPr>
              <a:t>policies</a:t>
            </a:r>
            <a:r>
              <a:rPr lang="de-DE" altLang="en-US" baseline="0" dirty="0" smtClean="0">
                <a:latin typeface="Arial" panose="020B0604020202020204" pitchFamily="34" charset="0"/>
              </a:rPr>
              <a:t>), </a:t>
            </a:r>
            <a:r>
              <a:rPr lang="de-DE" altLang="en-US" baseline="0" dirty="0" err="1" smtClean="0">
                <a:latin typeface="Arial" panose="020B0604020202020204" pitchFamily="34" charset="0"/>
              </a:rPr>
              <a:t>Physical</a:t>
            </a:r>
            <a:r>
              <a:rPr lang="de-DE" altLang="en-US" baseline="0" dirty="0" smtClean="0">
                <a:latin typeface="Arial" panose="020B0604020202020204" pitchFamily="34" charset="0"/>
              </a:rPr>
              <a:t> (</a:t>
            </a:r>
            <a:r>
              <a:rPr lang="de-DE" altLang="en-US" baseline="0" dirty="0" err="1" smtClean="0">
                <a:latin typeface="Arial" panose="020B0604020202020204" pitchFamily="34" charset="0"/>
              </a:rPr>
              <a:t>natural</a:t>
            </a:r>
            <a:r>
              <a:rPr lang="de-DE" altLang="en-US" baseline="0" dirty="0" smtClean="0">
                <a:latin typeface="Arial" panose="020B0604020202020204" pitchFamily="34" charset="0"/>
              </a:rPr>
              <a:t> </a:t>
            </a:r>
            <a:r>
              <a:rPr lang="de-DE" altLang="en-US" baseline="0" dirty="0" err="1" smtClean="0">
                <a:latin typeface="Arial" panose="020B0604020202020204" pitchFamily="34" charset="0"/>
              </a:rPr>
              <a:t>environment</a:t>
            </a:r>
            <a:r>
              <a:rPr lang="de-DE" altLang="en-US" baseline="0" dirty="0" smtClean="0">
                <a:latin typeface="Arial" panose="020B0604020202020204" pitchFamily="34" charset="0"/>
              </a:rPr>
              <a:t>, </a:t>
            </a:r>
            <a:r>
              <a:rPr lang="de-DE" altLang="en-US" baseline="0" dirty="0" err="1" smtClean="0">
                <a:latin typeface="Arial" panose="020B0604020202020204" pitchFamily="34" charset="0"/>
              </a:rPr>
              <a:t>seasonality</a:t>
            </a:r>
            <a:r>
              <a:rPr lang="de-DE" altLang="en-US" baseline="0" dirty="0" smtClean="0">
                <a:latin typeface="Arial" panose="020B0604020202020204" pitchFamily="34" charset="0"/>
              </a:rPr>
              <a:t>) </a:t>
            </a:r>
            <a:r>
              <a:rPr lang="de-DE" altLang="en-US" baseline="0" dirty="0" err="1" smtClean="0">
                <a:latin typeface="Arial" panose="020B0604020202020204" pitchFamily="34" charset="0"/>
              </a:rPr>
              <a:t>and</a:t>
            </a:r>
            <a:r>
              <a:rPr lang="de-DE" altLang="en-US" baseline="0" dirty="0" smtClean="0">
                <a:latin typeface="Arial" panose="020B0604020202020204" pitchFamily="34" charset="0"/>
              </a:rPr>
              <a:t> personal (e.g. </a:t>
            </a:r>
            <a:r>
              <a:rPr lang="de-DE" altLang="en-US" baseline="0" dirty="0" err="1" smtClean="0">
                <a:latin typeface="Arial" panose="020B0604020202020204" pitchFamily="34" charset="0"/>
              </a:rPr>
              <a:t>sex</a:t>
            </a:r>
            <a:r>
              <a:rPr lang="de-DE" altLang="en-US" baseline="0" dirty="0" smtClean="0">
                <a:latin typeface="Arial" panose="020B0604020202020204" pitchFamily="34" charset="0"/>
              </a:rPr>
              <a:t>, </a:t>
            </a:r>
            <a:r>
              <a:rPr lang="de-DE" altLang="en-US" baseline="0" dirty="0" err="1" smtClean="0">
                <a:latin typeface="Arial" panose="020B0604020202020204" pitchFamily="34" charset="0"/>
              </a:rPr>
              <a:t>age</a:t>
            </a:r>
            <a:r>
              <a:rPr lang="de-DE" altLang="en-US" baseline="0" dirty="0" smtClean="0">
                <a:latin typeface="Arial" panose="020B0604020202020204" pitchFamily="34" charset="0"/>
              </a:rPr>
              <a:t>) </a:t>
            </a:r>
            <a:r>
              <a:rPr lang="de-DE" altLang="en-US" baseline="0" dirty="0" err="1" smtClean="0">
                <a:latin typeface="Arial" panose="020B0604020202020204" pitchFamily="34" charset="0"/>
              </a:rPr>
              <a:t>context</a:t>
            </a:r>
            <a:r>
              <a:rPr lang="de-DE" altLang="en-US" baseline="0" dirty="0" smtClean="0">
                <a:latin typeface="Arial" panose="020B0604020202020204" pitchFamily="34" charset="0"/>
              </a:rPr>
              <a:t> </a:t>
            </a:r>
            <a:r>
              <a:rPr lang="de-DE" altLang="en-US" baseline="0" dirty="0" err="1" smtClean="0">
                <a:latin typeface="Arial" panose="020B0604020202020204" pitchFamily="34" charset="0"/>
              </a:rPr>
              <a:t>can</a:t>
            </a:r>
            <a:r>
              <a:rPr lang="de-DE" altLang="en-US" baseline="0" dirty="0" smtClean="0">
                <a:latin typeface="Arial" panose="020B0604020202020204" pitchFamily="34" charset="0"/>
              </a:rPr>
              <a:t> </a:t>
            </a:r>
            <a:r>
              <a:rPr lang="de-DE" altLang="en-US" baseline="0" dirty="0" err="1" smtClean="0">
                <a:latin typeface="Arial" panose="020B0604020202020204" pitchFamily="34" charset="0"/>
              </a:rPr>
              <a:t>influence</a:t>
            </a:r>
            <a:r>
              <a:rPr lang="de-DE" altLang="en-US" baseline="0" dirty="0" smtClean="0">
                <a:latin typeface="Arial" panose="020B0604020202020204" pitchFamily="34" charset="0"/>
              </a:rPr>
              <a:t> </a:t>
            </a:r>
            <a:r>
              <a:rPr lang="de-DE" altLang="en-US" baseline="0" dirty="0" err="1" smtClean="0">
                <a:latin typeface="Arial" panose="020B0604020202020204" pitchFamily="34" charset="0"/>
              </a:rPr>
              <a:t>them</a:t>
            </a:r>
            <a:r>
              <a:rPr lang="de-DE" altLang="en-US" baseline="0" dirty="0" smtClean="0">
                <a:latin typeface="Arial" panose="020B0604020202020204" pitchFamily="34" charset="0"/>
              </a:rPr>
              <a:t> </a:t>
            </a:r>
            <a:r>
              <a:rPr lang="de-DE" altLang="en-US" baseline="0" dirty="0" err="1" smtClean="0">
                <a:latin typeface="Arial" panose="020B0604020202020204" pitchFamily="34" charset="0"/>
              </a:rPr>
              <a:t>too</a:t>
            </a:r>
            <a:r>
              <a:rPr lang="de-DE" altLang="en-US" baseline="0" dirty="0" smtClean="0">
                <a:latin typeface="Arial" panose="020B0604020202020204" pitchFamily="34" charset="0"/>
              </a:rPr>
              <a:t>.</a:t>
            </a:r>
            <a:endParaRPr lang="de-DE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4337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We</a:t>
            </a:r>
            <a:r>
              <a:rPr lang="de-CH" dirty="0" smtClean="0"/>
              <a:t> </a:t>
            </a:r>
            <a:r>
              <a:rPr lang="de-CH" dirty="0" err="1" smtClean="0"/>
              <a:t>now</a:t>
            </a:r>
            <a:r>
              <a:rPr lang="de-CH" dirty="0" smtClean="0"/>
              <a:t> </a:t>
            </a:r>
            <a:r>
              <a:rPr lang="de-CH" dirty="0" err="1" smtClean="0"/>
              <a:t>know</a:t>
            </a:r>
            <a:r>
              <a:rPr lang="de-CH" dirty="0" smtClean="0"/>
              <a:t> </a:t>
            </a:r>
            <a:r>
              <a:rPr lang="de-CH" dirty="0" err="1" smtClean="0"/>
              <a:t>that</a:t>
            </a:r>
            <a:r>
              <a:rPr lang="de-CH" dirty="0" smtClean="0"/>
              <a:t> </a:t>
            </a:r>
            <a:r>
              <a:rPr lang="de-CH" dirty="0" err="1" smtClean="0"/>
              <a:t>we</a:t>
            </a:r>
            <a:r>
              <a:rPr lang="de-CH" dirty="0" smtClean="0"/>
              <a:t> </a:t>
            </a:r>
            <a:r>
              <a:rPr lang="de-CH" dirty="0" err="1" smtClean="0"/>
              <a:t>have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identify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behavioral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factors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to</a:t>
            </a:r>
            <a:r>
              <a:rPr lang="de-CH" baseline="0" dirty="0" smtClean="0"/>
              <a:t> design </a:t>
            </a:r>
            <a:r>
              <a:rPr lang="de-CH" baseline="0" dirty="0" err="1" smtClean="0"/>
              <a:t>our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intervention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better</a:t>
            </a:r>
            <a:r>
              <a:rPr lang="de-CH" baseline="0" dirty="0" smtClean="0"/>
              <a:t> , but </a:t>
            </a:r>
            <a:r>
              <a:rPr lang="de-CH" baseline="0" dirty="0" err="1" smtClean="0"/>
              <a:t>how</a:t>
            </a:r>
            <a:r>
              <a:rPr lang="de-CH" baseline="0" dirty="0" smtClean="0"/>
              <a:t>? The Ranas </a:t>
            </a:r>
            <a:r>
              <a:rPr lang="de-CH" baseline="0" dirty="0" err="1" smtClean="0"/>
              <a:t>approach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defines</a:t>
            </a:r>
            <a:r>
              <a:rPr lang="de-CH" baseline="0" dirty="0" smtClean="0"/>
              <a:t> 4 </a:t>
            </a:r>
            <a:r>
              <a:rPr lang="de-CH" baseline="0" dirty="0" err="1" smtClean="0"/>
              <a:t>phases</a:t>
            </a:r>
            <a:r>
              <a:rPr lang="de-CH" baseline="0" dirty="0" smtClean="0"/>
              <a:t>.</a:t>
            </a:r>
          </a:p>
          <a:p>
            <a:r>
              <a:rPr lang="de-CH" baseline="0" dirty="0" smtClean="0"/>
              <a:t>Phase 1: </a:t>
            </a:r>
            <a:r>
              <a:rPr lang="de-CH" baseline="0" dirty="0" err="1" smtClean="0"/>
              <a:t>Identify</a:t>
            </a:r>
            <a:r>
              <a:rPr lang="de-CH" baseline="0" dirty="0" smtClean="0"/>
              <a:t> potential </a:t>
            </a:r>
            <a:r>
              <a:rPr lang="de-CH" baseline="0" dirty="0" err="1" smtClean="0"/>
              <a:t>behavioral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factors</a:t>
            </a:r>
            <a:r>
              <a:rPr lang="de-CH" baseline="0" dirty="0" smtClean="0"/>
              <a:t>. In </a:t>
            </a:r>
            <a:r>
              <a:rPr lang="de-CH" baseline="0" dirty="0" err="1" smtClean="0"/>
              <a:t>this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step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behavior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that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should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change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and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target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group</a:t>
            </a:r>
            <a:r>
              <a:rPr lang="de-CH" baseline="0" dirty="0" smtClean="0"/>
              <a:t> </a:t>
            </a:r>
            <a:r>
              <a:rPr lang="de-CH" baseline="0" dirty="0" err="1" smtClean="0"/>
              <a:t>have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to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defined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information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about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contextual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factors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collected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and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linked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to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behavioral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factors</a:t>
            </a:r>
            <a:r>
              <a:rPr lang="de-CH" baseline="0" dirty="0" smtClean="0"/>
              <a:t>.</a:t>
            </a:r>
          </a:p>
          <a:p>
            <a:r>
              <a:rPr lang="de-CH" baseline="0" dirty="0" smtClean="0"/>
              <a:t>Phase 2: </a:t>
            </a:r>
            <a:r>
              <a:rPr lang="de-CH" baseline="0" dirty="0" err="1" smtClean="0"/>
              <a:t>Measure</a:t>
            </a:r>
            <a:r>
              <a:rPr lang="de-CH" baseline="0" dirty="0" smtClean="0"/>
              <a:t> &amp; </a:t>
            </a:r>
            <a:r>
              <a:rPr lang="de-CH" baseline="0" dirty="0" err="1" smtClean="0"/>
              <a:t>determine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behavioral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factors</a:t>
            </a:r>
            <a:r>
              <a:rPr lang="de-CH" baseline="0" dirty="0" smtClean="0"/>
              <a:t>. </a:t>
            </a:r>
            <a:r>
              <a:rPr lang="de-CH" baseline="0" dirty="0" err="1" smtClean="0"/>
              <a:t>Here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we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develop</a:t>
            </a:r>
            <a:r>
              <a:rPr lang="de-CH" baseline="0" dirty="0" smtClean="0"/>
              <a:t> a </a:t>
            </a:r>
            <a:r>
              <a:rPr lang="de-CH" baseline="0" dirty="0" err="1" smtClean="0"/>
              <a:t>questionnaire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to</a:t>
            </a:r>
            <a:r>
              <a:rPr lang="de-CH" baseline="0" dirty="0" smtClean="0"/>
              <a:t> </a:t>
            </a:r>
            <a:r>
              <a:rPr lang="de-CH" baseline="0" dirty="0" err="1" smtClean="0"/>
              <a:t>measure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factors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through</a:t>
            </a:r>
            <a:r>
              <a:rPr lang="de-CH" baseline="0" dirty="0" smtClean="0"/>
              <a:t> </a:t>
            </a:r>
            <a:r>
              <a:rPr lang="de-CH" baseline="0" dirty="0" err="1" smtClean="0"/>
              <a:t>questions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about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behavior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and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addressing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factors</a:t>
            </a:r>
            <a:r>
              <a:rPr lang="de-CH" baseline="0" dirty="0" smtClean="0"/>
              <a:t>; </a:t>
            </a:r>
            <a:r>
              <a:rPr lang="de-CH" baseline="0" dirty="0" err="1" smtClean="0"/>
              <a:t>conduct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baseline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survey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and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identify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factosr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that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steer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behavior</a:t>
            </a:r>
            <a:r>
              <a:rPr lang="de-CH" baseline="0" dirty="0" smtClean="0"/>
              <a:t>. This </a:t>
            </a:r>
            <a:r>
              <a:rPr lang="de-CH" baseline="0" dirty="0" err="1" smtClean="0"/>
              <a:t>is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done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comparing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doers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and</a:t>
            </a:r>
            <a:r>
              <a:rPr lang="de-CH" baseline="0" dirty="0" smtClean="0"/>
              <a:t> non-</a:t>
            </a:r>
            <a:r>
              <a:rPr lang="de-CH" baseline="0" dirty="0" err="1" smtClean="0"/>
              <a:t>doers</a:t>
            </a:r>
            <a:r>
              <a:rPr lang="de-CH" baseline="0" dirty="0" smtClean="0"/>
              <a:t>.</a:t>
            </a:r>
          </a:p>
          <a:p>
            <a:r>
              <a:rPr lang="de-CH" baseline="0" dirty="0" smtClean="0"/>
              <a:t>Phase 3: Select BCT </a:t>
            </a:r>
            <a:r>
              <a:rPr lang="de-CH" baseline="0" dirty="0" err="1" smtClean="0"/>
              <a:t>and</a:t>
            </a:r>
            <a:r>
              <a:rPr lang="de-CH" baseline="0" dirty="0" smtClean="0"/>
              <a:t> design </a:t>
            </a:r>
            <a:r>
              <a:rPr lang="de-CH" baseline="0" dirty="0" err="1" smtClean="0"/>
              <a:t>interventions</a:t>
            </a:r>
            <a:r>
              <a:rPr lang="de-CH" baseline="0" dirty="0" smtClean="0"/>
              <a:t>. </a:t>
            </a:r>
            <a:r>
              <a:rPr lang="de-CH" baseline="0" dirty="0" err="1" smtClean="0"/>
              <a:t>Based</a:t>
            </a:r>
            <a:r>
              <a:rPr lang="de-CH" baseline="0" dirty="0" smtClean="0"/>
              <a:t> on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results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of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step</a:t>
            </a:r>
            <a:r>
              <a:rPr lang="de-CH" baseline="0" dirty="0" smtClean="0"/>
              <a:t> 2, </a:t>
            </a:r>
            <a:r>
              <a:rPr lang="de-CH" baseline="0" dirty="0" err="1" smtClean="0"/>
              <a:t>and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with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help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of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BCT </a:t>
            </a:r>
            <a:r>
              <a:rPr lang="de-CH" baseline="0" dirty="0" err="1" smtClean="0"/>
              <a:t>catalogue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interventions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are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chosen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to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trigger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identified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factors</a:t>
            </a:r>
            <a:r>
              <a:rPr lang="de-CH" baseline="0" dirty="0" smtClean="0"/>
              <a:t>. The </a:t>
            </a:r>
            <a:r>
              <a:rPr lang="de-CH" baseline="0" dirty="0" err="1" smtClean="0"/>
              <a:t>behavior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change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strategy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set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up</a:t>
            </a:r>
            <a:endParaRPr lang="de-CH" baseline="0" dirty="0" smtClean="0"/>
          </a:p>
          <a:p>
            <a:r>
              <a:rPr lang="de-CH" baseline="0" dirty="0" smtClean="0"/>
              <a:t>Phase 4: </a:t>
            </a:r>
            <a:r>
              <a:rPr lang="de-CH" baseline="0" dirty="0" err="1" smtClean="0"/>
              <a:t>Implement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and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evaluate</a:t>
            </a:r>
            <a:r>
              <a:rPr lang="de-CH" baseline="0" dirty="0" smtClean="0"/>
              <a:t>. The BH </a:t>
            </a:r>
            <a:r>
              <a:rPr lang="de-CH" baseline="0" dirty="0" err="1" smtClean="0"/>
              <a:t>strategy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implemented</a:t>
            </a:r>
            <a:r>
              <a:rPr lang="de-CH" baseline="0" dirty="0" smtClean="0"/>
              <a:t>. After half a </a:t>
            </a:r>
            <a:r>
              <a:rPr lang="de-CH" baseline="0" dirty="0" err="1" smtClean="0"/>
              <a:t>year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or</a:t>
            </a:r>
            <a:r>
              <a:rPr lang="de-CH" baseline="0" dirty="0" smtClean="0"/>
              <a:t> a </a:t>
            </a:r>
            <a:r>
              <a:rPr lang="de-CH" baseline="0" dirty="0" err="1" smtClean="0"/>
              <a:t>year</a:t>
            </a:r>
            <a:r>
              <a:rPr lang="de-CH" baseline="0" dirty="0" smtClean="0"/>
              <a:t>, a </a:t>
            </a:r>
            <a:r>
              <a:rPr lang="de-CH" baseline="0" dirty="0" err="1" smtClean="0"/>
              <a:t>follow-up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survey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done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to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see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if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intervention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has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had</a:t>
            </a:r>
            <a:r>
              <a:rPr lang="de-CH" baseline="0" dirty="0" smtClean="0"/>
              <a:t> an </a:t>
            </a:r>
            <a:r>
              <a:rPr lang="de-CH" baseline="0" dirty="0" err="1" smtClean="0"/>
              <a:t>effect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and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to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analyse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which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interventions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were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most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effective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and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which</a:t>
            </a:r>
            <a:r>
              <a:rPr lang="de-CH" baseline="0" dirty="0" smtClean="0"/>
              <a:t> </a:t>
            </a:r>
            <a:r>
              <a:rPr lang="fr-FR" baseline="0" dirty="0" err="1" smtClean="0"/>
              <a:t>need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further</a:t>
            </a:r>
            <a:r>
              <a:rPr lang="fr-FR" baseline="0" smtClean="0"/>
              <a:t> adaptations.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6D7A35-F58F-4FB0-84B9-7229E31DE9CB}" type="slidenum">
              <a:rPr lang="de-CH" smtClean="0"/>
              <a:pPr>
                <a:defRPr/>
              </a:pPr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88265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Misuse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a </a:t>
            </a:r>
            <a:r>
              <a:rPr lang="de-CH" dirty="0" err="1" smtClean="0"/>
              <a:t>mosquito</a:t>
            </a:r>
            <a:r>
              <a:rPr lang="de-CH" baseline="0" dirty="0" smtClean="0"/>
              <a:t> </a:t>
            </a:r>
            <a:r>
              <a:rPr lang="de-CH" baseline="0" dirty="0" err="1" smtClean="0"/>
              <a:t>net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as</a:t>
            </a:r>
            <a:r>
              <a:rPr lang="de-CH" baseline="0" dirty="0" smtClean="0"/>
              <a:t> a </a:t>
            </a:r>
            <a:r>
              <a:rPr lang="de-CH" baseline="0" dirty="0" err="1" smtClean="0"/>
              <a:t>clothes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line</a:t>
            </a:r>
            <a:r>
              <a:rPr lang="de-CH" baseline="0" dirty="0" smtClean="0"/>
              <a:t>. Solar </a:t>
            </a:r>
            <a:r>
              <a:rPr lang="de-CH" baseline="0" dirty="0" err="1" smtClean="0"/>
              <a:t>cooker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used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for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storage</a:t>
            </a:r>
            <a:r>
              <a:rPr lang="de-CH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6D7A35-F58F-4FB0-84B9-7229E31DE9CB}" type="slidenum">
              <a:rPr lang="de-CH" smtClean="0"/>
              <a:pPr>
                <a:defRPr/>
              </a:pPr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98456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Badly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used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toilets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unmaintained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public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toilets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and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dirty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toilets</a:t>
            </a:r>
            <a:r>
              <a:rPr lang="de-CH" baseline="0" dirty="0" smtClean="0"/>
              <a:t> do not </a:t>
            </a:r>
            <a:r>
              <a:rPr lang="de-CH" baseline="0" dirty="0" err="1" smtClean="0"/>
              <a:t>encourage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use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6D7A35-F58F-4FB0-84B9-7229E31DE9CB}" type="slidenum">
              <a:rPr lang="de-CH" smtClean="0"/>
              <a:pPr>
                <a:defRPr/>
              </a:pPr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25027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Abondoned</a:t>
            </a:r>
            <a:r>
              <a:rPr lang="de-CH" baseline="0" dirty="0" smtClean="0"/>
              <a:t> </a:t>
            </a:r>
            <a:r>
              <a:rPr lang="de-CH" dirty="0" err="1" smtClean="0"/>
              <a:t>Tippy</a:t>
            </a:r>
            <a:r>
              <a:rPr lang="de-CH" dirty="0" smtClean="0"/>
              <a:t> </a:t>
            </a:r>
            <a:r>
              <a:rPr lang="de-CH" dirty="0" err="1" smtClean="0"/>
              <a:t>tap</a:t>
            </a:r>
            <a:r>
              <a:rPr lang="de-CH" dirty="0" smtClean="0"/>
              <a:t>, </a:t>
            </a:r>
            <a:r>
              <a:rPr lang="de-CH" dirty="0" err="1" smtClean="0"/>
              <a:t>new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not </a:t>
            </a:r>
            <a:r>
              <a:rPr lang="de-CH" dirty="0" err="1" smtClean="0"/>
              <a:t>used</a:t>
            </a:r>
            <a:r>
              <a:rPr lang="de-CH" dirty="0" smtClean="0"/>
              <a:t> </a:t>
            </a:r>
            <a:r>
              <a:rPr lang="de-CH" dirty="0" err="1" smtClean="0"/>
              <a:t>toilets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6D7A35-F58F-4FB0-84B9-7229E31DE9CB}" type="slidenum">
              <a:rPr lang="de-CH" smtClean="0"/>
              <a:pPr>
                <a:defRPr/>
              </a:pPr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42595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Here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good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to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collect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people‘s</a:t>
            </a:r>
            <a:r>
              <a:rPr lang="de-CH" baseline="0" dirty="0" smtClean="0"/>
              <a:t> different </a:t>
            </a:r>
            <a:r>
              <a:rPr lang="de-CH" baseline="0" dirty="0" err="1" smtClean="0"/>
              <a:t>experiences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which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can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used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examples</a:t>
            </a:r>
            <a:r>
              <a:rPr lang="de-CH" baseline="0" dirty="0" smtClean="0"/>
              <a:t>  in open </a:t>
            </a:r>
            <a:r>
              <a:rPr lang="de-CH" baseline="0" dirty="0" err="1" smtClean="0"/>
              <a:t>discussion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during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further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sessions</a:t>
            </a:r>
            <a:r>
              <a:rPr lang="de-CH" baseline="0" dirty="0" smtClean="0"/>
              <a:t>.</a:t>
            </a:r>
          </a:p>
          <a:p>
            <a:r>
              <a:rPr lang="de-CH" baseline="0" dirty="0" err="1" smtClean="0"/>
              <a:t>Collecting</a:t>
            </a:r>
            <a:r>
              <a:rPr lang="de-CH" baseline="0" dirty="0" smtClean="0"/>
              <a:t> </a:t>
            </a:r>
            <a:r>
              <a:rPr lang="de-CH" baseline="0" dirty="0" err="1" smtClean="0"/>
              <a:t>known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behavior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change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approaches</a:t>
            </a:r>
            <a:r>
              <a:rPr lang="de-CH" baseline="0" dirty="0" smtClean="0"/>
              <a:t> will also </a:t>
            </a:r>
            <a:r>
              <a:rPr lang="de-CH" baseline="0" dirty="0" err="1" smtClean="0"/>
              <a:t>help</a:t>
            </a:r>
            <a:r>
              <a:rPr lang="de-CH" baseline="0" dirty="0" smtClean="0"/>
              <a:t> </a:t>
            </a:r>
            <a:r>
              <a:rPr lang="de-CH" baseline="0" dirty="0" err="1" smtClean="0"/>
              <a:t>you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to</a:t>
            </a:r>
            <a:r>
              <a:rPr lang="de-CH" baseline="0" dirty="0" smtClean="0"/>
              <a:t> </a:t>
            </a:r>
            <a:r>
              <a:rPr lang="de-CH" baseline="0" dirty="0" err="1" smtClean="0"/>
              <a:t>gauge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level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of</a:t>
            </a:r>
            <a:r>
              <a:rPr lang="de-CH" baseline="0" dirty="0" smtClean="0"/>
              <a:t> </a:t>
            </a:r>
            <a:r>
              <a:rPr lang="de-CH" baseline="0" dirty="0" err="1" smtClean="0"/>
              <a:t>knowledge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within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group</a:t>
            </a:r>
            <a:r>
              <a:rPr lang="de-CH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6D7A35-F58F-4FB0-84B9-7229E31DE9CB}" type="slidenum">
              <a:rPr lang="de-CH" smtClean="0"/>
              <a:pPr>
                <a:defRPr/>
              </a:pPr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17372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thought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providing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infrastructure</a:t>
            </a:r>
            <a:r>
              <a:rPr lang="de-DE" baseline="0" dirty="0" smtClean="0"/>
              <a:t> will </a:t>
            </a:r>
            <a:r>
              <a:rPr lang="de-DE" baseline="0" dirty="0" err="1" smtClean="0"/>
              <a:t>initiate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use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P.ex</a:t>
            </a:r>
            <a:r>
              <a:rPr lang="de-DE" baseline="0" dirty="0" smtClean="0"/>
              <a:t>. Providing a </a:t>
            </a:r>
            <a:r>
              <a:rPr lang="de-DE" baseline="0" dirty="0" err="1" smtClean="0"/>
              <a:t>toilet</a:t>
            </a:r>
            <a:r>
              <a:rPr lang="de-DE" baseline="0" dirty="0" smtClean="0"/>
              <a:t> </a:t>
            </a:r>
            <a:r>
              <a:rPr lang="de-DE" baseline="0" dirty="0" smtClean="0">
                <a:sym typeface="Wingdings" panose="05000000000000000000" pitchFamily="2" charset="2"/>
              </a:rPr>
              <a:t> </a:t>
            </a:r>
            <a:r>
              <a:rPr lang="de-DE" baseline="0" dirty="0" err="1" smtClean="0">
                <a:sym typeface="Wingdings" panose="05000000000000000000" pitchFamily="2" charset="2"/>
              </a:rPr>
              <a:t>latrine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use</a:t>
            </a:r>
            <a:r>
              <a:rPr lang="de-DE" baseline="0" dirty="0" smtClean="0">
                <a:sym typeface="Wingdings" panose="05000000000000000000" pitchFamily="2" charset="2"/>
              </a:rPr>
              <a:t>, </a:t>
            </a:r>
            <a:r>
              <a:rPr lang="de-DE" baseline="0" dirty="0" err="1" smtClean="0">
                <a:sym typeface="Wingdings" panose="05000000000000000000" pitchFamily="2" charset="2"/>
              </a:rPr>
              <a:t>ceramique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filter</a:t>
            </a:r>
            <a:r>
              <a:rPr lang="de-DE" baseline="0" dirty="0" smtClean="0">
                <a:sym typeface="Wingdings" panose="05000000000000000000" pitchFamily="2" charset="2"/>
              </a:rPr>
              <a:t>  </a:t>
            </a:r>
            <a:r>
              <a:rPr lang="de-DE" baseline="0" dirty="0" err="1" smtClean="0">
                <a:sym typeface="Wingdings" panose="05000000000000000000" pitchFamily="2" charset="2"/>
              </a:rPr>
              <a:t>treated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water</a:t>
            </a:r>
            <a:r>
              <a:rPr lang="de-DE" baseline="0" dirty="0" smtClean="0">
                <a:sym typeface="Wingdings" panose="05000000000000000000" pitchFamily="2" charset="2"/>
              </a:rPr>
              <a:t>. But </a:t>
            </a:r>
            <a:r>
              <a:rPr lang="de-DE" baseline="0" dirty="0" err="1" smtClean="0">
                <a:sym typeface="Wingdings" panose="05000000000000000000" pitchFamily="2" charset="2"/>
              </a:rPr>
              <a:t>there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is</a:t>
            </a:r>
            <a:r>
              <a:rPr lang="de-DE" baseline="0" dirty="0" smtClean="0">
                <a:sym typeface="Wingdings" panose="05000000000000000000" pitchFamily="2" charset="2"/>
              </a:rPr>
              <a:t> a </a:t>
            </a:r>
            <a:r>
              <a:rPr lang="de-DE" baseline="0" dirty="0" err="1" smtClean="0">
                <a:sym typeface="Wingdings" panose="05000000000000000000" pitchFamily="2" charset="2"/>
              </a:rPr>
              <a:t>person</a:t>
            </a:r>
            <a:r>
              <a:rPr lang="de-DE" baseline="0" dirty="0" smtClean="0">
                <a:sym typeface="Wingdings" panose="05000000000000000000" pitchFamily="2" charset="2"/>
              </a:rPr>
              <a:t> in </a:t>
            </a:r>
            <a:r>
              <a:rPr lang="de-DE" baseline="0" dirty="0" err="1" smtClean="0">
                <a:sym typeface="Wingdings" panose="05000000000000000000" pitchFamily="2" charset="2"/>
              </a:rPr>
              <a:t>the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middle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and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we</a:t>
            </a:r>
            <a:r>
              <a:rPr lang="de-DE" baseline="0" dirty="0" smtClean="0">
                <a:sym typeface="Wingdings" panose="05000000000000000000" pitchFamily="2" charset="2"/>
              </a:rPr>
              <a:t> do not </a:t>
            </a:r>
            <a:r>
              <a:rPr lang="de-DE" baseline="0" dirty="0" err="1" smtClean="0">
                <a:sym typeface="Wingdings" panose="05000000000000000000" pitchFamily="2" charset="2"/>
              </a:rPr>
              <a:t>know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what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is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happening</a:t>
            </a:r>
            <a:r>
              <a:rPr lang="de-DE" baseline="0" dirty="0" smtClean="0">
                <a:sym typeface="Wingdings" panose="05000000000000000000" pitchFamily="2" charset="2"/>
              </a:rPr>
              <a:t> in </a:t>
            </a:r>
            <a:r>
              <a:rPr lang="de-DE" baseline="0" dirty="0" err="1" smtClean="0">
                <a:sym typeface="Wingdings" panose="05000000000000000000" pitchFamily="2" charset="2"/>
              </a:rPr>
              <a:t>the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head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of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this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person</a:t>
            </a:r>
            <a:r>
              <a:rPr lang="de-DE" baseline="0" dirty="0" smtClean="0">
                <a:sym typeface="Wingdings" panose="05000000000000000000" pitchFamily="2" charset="2"/>
              </a:rPr>
              <a:t>. This </a:t>
            </a:r>
            <a:r>
              <a:rPr lang="de-DE" baseline="0" dirty="0" err="1" smtClean="0">
                <a:sym typeface="Wingdings" panose="05000000000000000000" pitchFamily="2" charset="2"/>
              </a:rPr>
              <a:t>is</a:t>
            </a:r>
            <a:r>
              <a:rPr lang="de-DE" baseline="0" dirty="0" smtClean="0">
                <a:sym typeface="Wingdings" panose="05000000000000000000" pitchFamily="2" charset="2"/>
              </a:rPr>
              <a:t> a </a:t>
            </a:r>
            <a:r>
              <a:rPr lang="de-DE" baseline="0" dirty="0" err="1" smtClean="0">
                <a:sym typeface="Wingdings" panose="05000000000000000000" pitchFamily="2" charset="2"/>
              </a:rPr>
              <a:t>black</a:t>
            </a:r>
            <a:r>
              <a:rPr lang="de-DE" baseline="0" dirty="0" smtClean="0">
                <a:sym typeface="Wingdings" panose="05000000000000000000" pitchFamily="2" charset="2"/>
              </a:rPr>
              <a:t> box </a:t>
            </a:r>
            <a:r>
              <a:rPr lang="de-DE" baseline="0" dirty="0" err="1" smtClean="0">
                <a:sym typeface="Wingdings" panose="05000000000000000000" pitchFamily="2" charset="2"/>
              </a:rPr>
              <a:t>and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we</a:t>
            </a:r>
            <a:r>
              <a:rPr lang="de-DE" baseline="0" dirty="0" smtClean="0">
                <a:sym typeface="Wingdings" panose="05000000000000000000" pitchFamily="2" charset="2"/>
              </a:rPr>
              <a:t> will </a:t>
            </a:r>
            <a:r>
              <a:rPr lang="de-DE" baseline="0" dirty="0" err="1" smtClean="0">
                <a:sym typeface="Wingdings" panose="05000000000000000000" pitchFamily="2" charset="2"/>
              </a:rPr>
              <a:t>need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more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information</a:t>
            </a:r>
            <a:r>
              <a:rPr lang="de-DE" baseline="0" dirty="0" smtClean="0">
                <a:sym typeface="Wingdings" panose="05000000000000000000" pitchFamily="2" charset="2"/>
              </a:rPr>
              <a:t> on </a:t>
            </a:r>
            <a:r>
              <a:rPr lang="de-DE" baseline="0" dirty="0" err="1" smtClean="0">
                <a:sym typeface="Wingdings" panose="05000000000000000000" pitchFamily="2" charset="2"/>
              </a:rPr>
              <a:t>this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black</a:t>
            </a:r>
            <a:r>
              <a:rPr lang="de-DE" baseline="0" dirty="0" smtClean="0">
                <a:sym typeface="Wingdings" panose="05000000000000000000" pitchFamily="2" charset="2"/>
              </a:rPr>
              <a:t> box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363513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dirty="0" smtClean="0"/>
              <a:t>People </a:t>
            </a:r>
            <a:r>
              <a:rPr lang="de-DE" dirty="0" err="1" smtClean="0"/>
              <a:t>have</a:t>
            </a:r>
            <a:r>
              <a:rPr lang="de-DE" baseline="0" dirty="0" smtClean="0"/>
              <a:t> different </a:t>
            </a:r>
            <a:r>
              <a:rPr lang="de-DE" baseline="0" dirty="0" err="1" smtClean="0"/>
              <a:t>factorsin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their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minds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influence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their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behavior</a:t>
            </a:r>
            <a:r>
              <a:rPr lang="de-DE" baseline="0" dirty="0" smtClean="0"/>
              <a:t>, such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factors</a:t>
            </a:r>
            <a:r>
              <a:rPr lang="de-DE" baseline="0" dirty="0" smtClean="0"/>
              <a:t> A, B, C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D. These </a:t>
            </a:r>
            <a:r>
              <a:rPr lang="de-DE" baseline="0" dirty="0" err="1" smtClean="0"/>
              <a:t>factors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determine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whether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person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performs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behavior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or</a:t>
            </a:r>
            <a:r>
              <a:rPr lang="de-DE" baseline="0" dirty="0" smtClean="0"/>
              <a:t> not. Through </a:t>
            </a:r>
            <a:r>
              <a:rPr lang="de-DE" baseline="0" dirty="0" err="1" smtClean="0"/>
              <a:t>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behavior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change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techniques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want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influence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factors</a:t>
            </a:r>
            <a:r>
              <a:rPr lang="de-DE" baseline="0" dirty="0" smtClean="0"/>
              <a:t> so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person</a:t>
            </a:r>
            <a:r>
              <a:rPr lang="de-DE" baseline="0" dirty="0" smtClean="0"/>
              <a:t> will </a:t>
            </a:r>
            <a:r>
              <a:rPr lang="de-DE" baseline="0" dirty="0" err="1" smtClean="0"/>
              <a:t>perform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behavior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plan </a:t>
            </a:r>
            <a:r>
              <a:rPr lang="de-DE" baseline="0" dirty="0" err="1" smtClean="0"/>
              <a:t>these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interventions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effectively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possible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know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behavioral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factors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people‘s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minds</a:t>
            </a:r>
            <a:r>
              <a:rPr lang="de-DE" baseline="0" dirty="0" smtClean="0"/>
              <a:t>.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207839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altLang="fr-FR" dirty="0" err="1" smtClean="0"/>
              <a:t>Behavioral</a:t>
            </a:r>
            <a:r>
              <a:rPr lang="de-DE" altLang="fr-FR" baseline="0" dirty="0" smtClean="0"/>
              <a:t> </a:t>
            </a:r>
            <a:r>
              <a:rPr lang="de-DE" altLang="fr-FR" baseline="0" dirty="0" err="1" smtClean="0"/>
              <a:t>factors</a:t>
            </a:r>
            <a:r>
              <a:rPr lang="de-DE" altLang="fr-FR" baseline="0" dirty="0" smtClean="0"/>
              <a:t> </a:t>
            </a:r>
            <a:r>
              <a:rPr lang="de-DE" altLang="fr-FR" baseline="0" dirty="0" err="1" smtClean="0"/>
              <a:t>can</a:t>
            </a:r>
            <a:r>
              <a:rPr lang="de-DE" altLang="fr-FR" baseline="0" dirty="0" smtClean="0"/>
              <a:t> </a:t>
            </a:r>
            <a:r>
              <a:rPr lang="de-DE" altLang="fr-FR" baseline="0" dirty="0" err="1" smtClean="0"/>
              <a:t>have</a:t>
            </a:r>
            <a:r>
              <a:rPr lang="de-DE" altLang="fr-FR" baseline="0" dirty="0" smtClean="0"/>
              <a:t> a positive </a:t>
            </a:r>
            <a:r>
              <a:rPr lang="de-DE" altLang="fr-FR" baseline="0" dirty="0" err="1" smtClean="0"/>
              <a:t>or</a:t>
            </a:r>
            <a:r>
              <a:rPr lang="de-DE" altLang="fr-FR" baseline="0" dirty="0" smtClean="0"/>
              <a:t> a negative </a:t>
            </a:r>
            <a:r>
              <a:rPr lang="de-DE" altLang="fr-FR" baseline="0" dirty="0" err="1" smtClean="0"/>
              <a:t>influence</a:t>
            </a:r>
            <a:r>
              <a:rPr lang="de-DE" altLang="fr-FR" baseline="0" dirty="0" smtClean="0"/>
              <a:t> on a </a:t>
            </a:r>
            <a:r>
              <a:rPr lang="de-DE" altLang="fr-FR" baseline="0" dirty="0" err="1" smtClean="0"/>
              <a:t>person‘s</a:t>
            </a:r>
            <a:r>
              <a:rPr lang="de-DE" altLang="fr-FR" baseline="0" dirty="0" smtClean="0"/>
              <a:t> </a:t>
            </a:r>
            <a:r>
              <a:rPr lang="de-DE" altLang="fr-FR" baseline="0" dirty="0" err="1" smtClean="0"/>
              <a:t>behavior</a:t>
            </a:r>
            <a:r>
              <a:rPr lang="de-DE" altLang="fr-FR" baseline="0" dirty="0" smtClean="0"/>
              <a:t>. </a:t>
            </a:r>
            <a:r>
              <a:rPr lang="de-DE" altLang="fr-FR" baseline="0" dirty="0" err="1" smtClean="0"/>
              <a:t>When</a:t>
            </a:r>
            <a:r>
              <a:rPr lang="de-DE" altLang="fr-FR" baseline="0" dirty="0" smtClean="0"/>
              <a:t> </a:t>
            </a:r>
            <a:r>
              <a:rPr lang="de-DE" altLang="fr-FR" baseline="0" dirty="0" err="1" smtClean="0"/>
              <a:t>we</a:t>
            </a:r>
            <a:r>
              <a:rPr lang="de-DE" altLang="fr-FR" baseline="0" dirty="0" smtClean="0"/>
              <a:t> </a:t>
            </a:r>
            <a:r>
              <a:rPr lang="de-DE" altLang="fr-FR" baseline="0" dirty="0" err="1" smtClean="0"/>
              <a:t>compare</a:t>
            </a:r>
            <a:r>
              <a:rPr lang="de-DE" altLang="fr-FR" baseline="0" dirty="0" smtClean="0"/>
              <a:t> </a:t>
            </a:r>
            <a:r>
              <a:rPr lang="de-DE" altLang="fr-FR" baseline="0" dirty="0" err="1" smtClean="0"/>
              <a:t>thebehavioral</a:t>
            </a:r>
            <a:r>
              <a:rPr lang="de-DE" altLang="fr-FR" baseline="0" dirty="0" smtClean="0"/>
              <a:t> </a:t>
            </a:r>
            <a:r>
              <a:rPr lang="de-DE" altLang="fr-FR" baseline="0" dirty="0" err="1" smtClean="0"/>
              <a:t>factors</a:t>
            </a:r>
            <a:r>
              <a:rPr lang="de-DE" altLang="fr-FR" baseline="0" dirty="0" smtClean="0"/>
              <a:t> </a:t>
            </a:r>
            <a:r>
              <a:rPr lang="de-DE" altLang="fr-FR" baseline="0" dirty="0" err="1" smtClean="0"/>
              <a:t>of</a:t>
            </a:r>
            <a:r>
              <a:rPr lang="de-DE" altLang="fr-FR" baseline="0" dirty="0" smtClean="0"/>
              <a:t> </a:t>
            </a:r>
            <a:r>
              <a:rPr lang="de-DE" altLang="fr-FR" baseline="0" dirty="0" err="1" smtClean="0"/>
              <a:t>people</a:t>
            </a:r>
            <a:r>
              <a:rPr lang="de-DE" altLang="fr-FR" baseline="0" dirty="0" smtClean="0"/>
              <a:t> </a:t>
            </a:r>
            <a:r>
              <a:rPr lang="de-DE" altLang="fr-FR" baseline="0" dirty="0" err="1" smtClean="0"/>
              <a:t>doing</a:t>
            </a:r>
            <a:r>
              <a:rPr lang="de-DE" altLang="fr-FR" baseline="0" dirty="0" smtClean="0"/>
              <a:t> </a:t>
            </a:r>
            <a:r>
              <a:rPr lang="de-DE" altLang="fr-FR" baseline="0" dirty="0" err="1" smtClean="0"/>
              <a:t>the</a:t>
            </a:r>
            <a:r>
              <a:rPr lang="de-DE" altLang="fr-FR" baseline="0" dirty="0" smtClean="0"/>
              <a:t> </a:t>
            </a:r>
            <a:r>
              <a:rPr lang="de-DE" altLang="fr-FR" baseline="0" dirty="0" err="1" smtClean="0"/>
              <a:t>behavior</a:t>
            </a:r>
            <a:r>
              <a:rPr lang="de-DE" altLang="fr-FR" baseline="0" dirty="0" smtClean="0"/>
              <a:t> </a:t>
            </a:r>
            <a:r>
              <a:rPr lang="de-DE" altLang="fr-FR" baseline="0" dirty="0" err="1" smtClean="0"/>
              <a:t>and</a:t>
            </a:r>
            <a:r>
              <a:rPr lang="de-DE" altLang="fr-FR" baseline="0" dirty="0" smtClean="0"/>
              <a:t> </a:t>
            </a:r>
            <a:r>
              <a:rPr lang="de-DE" altLang="fr-FR" baseline="0" dirty="0" err="1" smtClean="0"/>
              <a:t>those</a:t>
            </a:r>
            <a:r>
              <a:rPr lang="de-DE" altLang="fr-FR" baseline="0" dirty="0" smtClean="0"/>
              <a:t> </a:t>
            </a:r>
            <a:r>
              <a:rPr lang="de-DE" altLang="fr-FR" baseline="0" dirty="0" err="1" smtClean="0"/>
              <a:t>who</a:t>
            </a:r>
            <a:r>
              <a:rPr lang="de-DE" altLang="fr-FR" baseline="0" dirty="0" smtClean="0"/>
              <a:t> </a:t>
            </a:r>
            <a:r>
              <a:rPr lang="de-DE" altLang="fr-FR" baseline="0" dirty="0" err="1" smtClean="0"/>
              <a:t>aren‘t</a:t>
            </a:r>
            <a:r>
              <a:rPr lang="de-DE" altLang="fr-FR" baseline="0" dirty="0" smtClean="0"/>
              <a:t> </a:t>
            </a:r>
            <a:r>
              <a:rPr lang="de-DE" altLang="fr-FR" baseline="0" dirty="0" err="1" smtClean="0"/>
              <a:t>doing</a:t>
            </a:r>
            <a:r>
              <a:rPr lang="de-DE" altLang="fr-FR" baseline="0" dirty="0" smtClean="0"/>
              <a:t> </a:t>
            </a:r>
            <a:r>
              <a:rPr lang="de-DE" altLang="fr-FR" baseline="0" dirty="0" err="1" smtClean="0"/>
              <a:t>it</a:t>
            </a:r>
            <a:r>
              <a:rPr lang="de-DE" altLang="fr-FR" baseline="0" dirty="0" smtClean="0"/>
              <a:t>, </a:t>
            </a:r>
            <a:r>
              <a:rPr lang="de-DE" altLang="fr-FR" baseline="0" dirty="0" err="1" smtClean="0"/>
              <a:t>we</a:t>
            </a:r>
            <a:r>
              <a:rPr lang="de-DE" altLang="fr-FR" baseline="0" dirty="0" smtClean="0"/>
              <a:t> </a:t>
            </a:r>
            <a:r>
              <a:rPr lang="de-DE" altLang="fr-FR" baseline="0" dirty="0" err="1" smtClean="0"/>
              <a:t>can</a:t>
            </a:r>
            <a:r>
              <a:rPr lang="de-DE" altLang="fr-FR" baseline="0" dirty="0" smtClean="0"/>
              <a:t> </a:t>
            </a:r>
            <a:r>
              <a:rPr lang="de-DE" altLang="fr-FR" baseline="0" dirty="0" err="1" smtClean="0"/>
              <a:t>identify</a:t>
            </a:r>
            <a:r>
              <a:rPr lang="de-DE" altLang="fr-FR" baseline="0" dirty="0" smtClean="0"/>
              <a:t> </a:t>
            </a:r>
            <a:r>
              <a:rPr lang="de-DE" altLang="fr-FR" baseline="0" dirty="0" err="1" smtClean="0"/>
              <a:t>the</a:t>
            </a:r>
            <a:r>
              <a:rPr lang="de-DE" altLang="fr-FR" baseline="0" dirty="0" smtClean="0"/>
              <a:t> </a:t>
            </a:r>
            <a:r>
              <a:rPr lang="de-DE" altLang="fr-FR" baseline="0" dirty="0" err="1" smtClean="0"/>
              <a:t>ones</a:t>
            </a:r>
            <a:r>
              <a:rPr lang="de-DE" altLang="fr-FR" baseline="0" dirty="0" smtClean="0"/>
              <a:t> </a:t>
            </a:r>
            <a:r>
              <a:rPr lang="de-DE" altLang="fr-FR" baseline="0" dirty="0" err="1" smtClean="0"/>
              <a:t>that</a:t>
            </a:r>
            <a:r>
              <a:rPr lang="de-DE" altLang="fr-FR" baseline="0" dirty="0" smtClean="0"/>
              <a:t> </a:t>
            </a:r>
            <a:r>
              <a:rPr lang="de-DE" altLang="fr-FR" baseline="0" dirty="0" err="1" smtClean="0"/>
              <a:t>are</a:t>
            </a:r>
            <a:r>
              <a:rPr lang="de-DE" altLang="fr-FR" baseline="0" dirty="0" smtClean="0"/>
              <a:t> relevant </a:t>
            </a:r>
            <a:r>
              <a:rPr lang="de-DE" altLang="fr-FR" baseline="0" dirty="0" err="1" smtClean="0"/>
              <a:t>for</a:t>
            </a:r>
            <a:r>
              <a:rPr lang="de-DE" altLang="fr-FR" baseline="0" dirty="0" smtClean="0"/>
              <a:t> </a:t>
            </a:r>
            <a:r>
              <a:rPr lang="de-DE" altLang="fr-FR" baseline="0" dirty="0" err="1" smtClean="0"/>
              <a:t>doing</a:t>
            </a:r>
            <a:r>
              <a:rPr lang="de-DE" altLang="fr-FR" baseline="0" dirty="0" smtClean="0"/>
              <a:t> </a:t>
            </a:r>
            <a:r>
              <a:rPr lang="de-DE" altLang="fr-FR" baseline="0" dirty="0" err="1" smtClean="0"/>
              <a:t>the</a:t>
            </a:r>
            <a:r>
              <a:rPr lang="de-DE" altLang="fr-FR" baseline="0" dirty="0" smtClean="0"/>
              <a:t> </a:t>
            </a:r>
            <a:r>
              <a:rPr lang="de-DE" altLang="fr-FR" baseline="0" dirty="0" err="1" smtClean="0"/>
              <a:t>behavior</a:t>
            </a:r>
            <a:r>
              <a:rPr lang="de-DE" altLang="fr-FR" baseline="0" dirty="0" smtClean="0"/>
              <a:t>.</a:t>
            </a:r>
            <a:endParaRPr lang="de-DE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3619559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altLang="fr-FR" dirty="0" err="1" smtClean="0"/>
              <a:t>Once</a:t>
            </a:r>
            <a:r>
              <a:rPr lang="de-DE" altLang="fr-FR" dirty="0" smtClean="0"/>
              <a:t> </a:t>
            </a:r>
            <a:r>
              <a:rPr lang="de-DE" altLang="fr-FR" dirty="0" err="1" smtClean="0"/>
              <a:t>we</a:t>
            </a:r>
            <a:r>
              <a:rPr lang="de-DE" altLang="fr-FR" dirty="0" smtClean="0"/>
              <a:t> </a:t>
            </a:r>
            <a:r>
              <a:rPr lang="de-DE" altLang="fr-FR" dirty="0" err="1" smtClean="0"/>
              <a:t>have</a:t>
            </a:r>
            <a:r>
              <a:rPr lang="de-DE" altLang="fr-FR" dirty="0" smtClean="0"/>
              <a:t> </a:t>
            </a:r>
            <a:r>
              <a:rPr lang="de-DE" altLang="fr-FR" dirty="0" err="1" smtClean="0"/>
              <a:t>identified</a:t>
            </a:r>
            <a:r>
              <a:rPr lang="de-DE" altLang="fr-FR" baseline="0" dirty="0" smtClean="0"/>
              <a:t> </a:t>
            </a:r>
            <a:r>
              <a:rPr lang="de-DE" altLang="fr-FR" baseline="0" dirty="0" err="1" smtClean="0"/>
              <a:t>behavioral</a:t>
            </a:r>
            <a:r>
              <a:rPr lang="de-DE" altLang="fr-FR" baseline="0" dirty="0" smtClean="0"/>
              <a:t> </a:t>
            </a:r>
            <a:r>
              <a:rPr lang="de-DE" altLang="fr-FR" baseline="0" dirty="0" err="1" smtClean="0"/>
              <a:t>factors</a:t>
            </a:r>
            <a:r>
              <a:rPr lang="de-DE" altLang="fr-FR" baseline="0" dirty="0" smtClean="0"/>
              <a:t> such </a:t>
            </a:r>
            <a:r>
              <a:rPr lang="de-DE" altLang="fr-FR" baseline="0" dirty="0" err="1" smtClean="0"/>
              <a:t>as</a:t>
            </a:r>
            <a:r>
              <a:rPr lang="de-DE" altLang="fr-FR" baseline="0" dirty="0" smtClean="0"/>
              <a:t> A, B, C </a:t>
            </a:r>
            <a:r>
              <a:rPr lang="de-DE" altLang="fr-FR" baseline="0" dirty="0" err="1" smtClean="0"/>
              <a:t>and</a:t>
            </a:r>
            <a:r>
              <a:rPr lang="de-DE" altLang="fr-FR" baseline="0" dirty="0" smtClean="0"/>
              <a:t> D in </a:t>
            </a:r>
            <a:r>
              <a:rPr lang="de-DE" altLang="fr-FR" baseline="0" dirty="0" err="1" smtClean="0"/>
              <a:t>this</a:t>
            </a:r>
            <a:r>
              <a:rPr lang="de-DE" altLang="fr-FR" baseline="0" dirty="0" smtClean="0"/>
              <a:t> </a:t>
            </a:r>
            <a:r>
              <a:rPr lang="de-DE" altLang="fr-FR" baseline="0" dirty="0" err="1" smtClean="0"/>
              <a:t>case</a:t>
            </a:r>
            <a:r>
              <a:rPr lang="de-DE" altLang="fr-FR" baseline="0" dirty="0" smtClean="0"/>
              <a:t>, </a:t>
            </a:r>
            <a:r>
              <a:rPr lang="de-DE" altLang="fr-FR" baseline="0" dirty="0" err="1" smtClean="0"/>
              <a:t>we</a:t>
            </a:r>
            <a:r>
              <a:rPr lang="de-DE" altLang="fr-FR" baseline="0" dirty="0" smtClean="0"/>
              <a:t> </a:t>
            </a:r>
            <a:r>
              <a:rPr lang="de-DE" altLang="fr-FR" baseline="0" dirty="0" err="1" smtClean="0"/>
              <a:t>choose</a:t>
            </a:r>
            <a:r>
              <a:rPr lang="de-DE" altLang="fr-FR" baseline="0" dirty="0" smtClean="0"/>
              <a:t> </a:t>
            </a:r>
            <a:r>
              <a:rPr lang="de-DE" altLang="fr-FR" baseline="0" dirty="0" err="1" smtClean="0"/>
              <a:t>the</a:t>
            </a:r>
            <a:r>
              <a:rPr lang="de-DE" altLang="fr-FR" baseline="0" dirty="0" smtClean="0"/>
              <a:t> </a:t>
            </a:r>
            <a:r>
              <a:rPr lang="de-DE" altLang="fr-FR" baseline="0" dirty="0" err="1" smtClean="0"/>
              <a:t>Behavior</a:t>
            </a:r>
            <a:r>
              <a:rPr lang="de-DE" altLang="fr-FR" baseline="0" dirty="0" smtClean="0"/>
              <a:t> Change </a:t>
            </a:r>
            <a:r>
              <a:rPr lang="de-DE" altLang="fr-FR" baseline="0" dirty="0" err="1" smtClean="0"/>
              <a:t>Techniques</a:t>
            </a:r>
            <a:r>
              <a:rPr lang="de-DE" altLang="fr-FR" baseline="0" dirty="0" smtClean="0"/>
              <a:t> </a:t>
            </a:r>
            <a:r>
              <a:rPr lang="de-DE" altLang="fr-FR" baseline="0" dirty="0" err="1" smtClean="0"/>
              <a:t>that</a:t>
            </a:r>
            <a:r>
              <a:rPr lang="de-DE" altLang="fr-FR" baseline="0" dirty="0" smtClean="0"/>
              <a:t> </a:t>
            </a:r>
            <a:r>
              <a:rPr lang="de-DE" altLang="fr-FR" baseline="0" dirty="0" err="1" smtClean="0"/>
              <a:t>are</a:t>
            </a:r>
            <a:r>
              <a:rPr lang="de-DE" altLang="fr-FR" baseline="0" dirty="0" smtClean="0"/>
              <a:t> </a:t>
            </a:r>
            <a:r>
              <a:rPr lang="de-DE" altLang="fr-FR" baseline="0" dirty="0" err="1" smtClean="0"/>
              <a:t>likely</a:t>
            </a:r>
            <a:r>
              <a:rPr lang="de-DE" altLang="fr-FR" baseline="0" dirty="0" smtClean="0"/>
              <a:t> </a:t>
            </a:r>
            <a:r>
              <a:rPr lang="de-DE" altLang="fr-FR" baseline="0" dirty="0" err="1" smtClean="0"/>
              <a:t>to</a:t>
            </a:r>
            <a:r>
              <a:rPr lang="de-DE" altLang="fr-FR" baseline="0" dirty="0" smtClean="0"/>
              <a:t> </a:t>
            </a:r>
            <a:r>
              <a:rPr lang="de-DE" altLang="fr-FR" baseline="0" dirty="0" err="1" smtClean="0"/>
              <a:t>influence</a:t>
            </a:r>
            <a:r>
              <a:rPr lang="de-DE" altLang="fr-FR" baseline="0" dirty="0" smtClean="0"/>
              <a:t> </a:t>
            </a:r>
            <a:r>
              <a:rPr lang="de-DE" altLang="fr-FR" baseline="0" dirty="0" err="1" smtClean="0"/>
              <a:t>them</a:t>
            </a:r>
            <a:r>
              <a:rPr lang="de-DE" altLang="fr-FR" baseline="0" dirty="0" smtClean="0"/>
              <a:t> in </a:t>
            </a:r>
            <a:r>
              <a:rPr lang="de-DE" altLang="fr-FR" baseline="0" dirty="0" err="1" smtClean="0"/>
              <a:t>order</a:t>
            </a:r>
            <a:r>
              <a:rPr lang="de-DE" altLang="fr-FR" baseline="0" dirty="0" smtClean="0"/>
              <a:t> </a:t>
            </a:r>
            <a:r>
              <a:rPr lang="de-DE" altLang="fr-FR" baseline="0" dirty="0" err="1" smtClean="0"/>
              <a:t>to</a:t>
            </a:r>
            <a:r>
              <a:rPr lang="de-DE" altLang="fr-FR" baseline="0" dirty="0" smtClean="0"/>
              <a:t> </a:t>
            </a:r>
            <a:r>
              <a:rPr lang="de-DE" altLang="fr-FR" baseline="0" dirty="0" err="1" smtClean="0"/>
              <a:t>change</a:t>
            </a:r>
            <a:r>
              <a:rPr lang="de-DE" altLang="fr-FR" baseline="0" dirty="0" smtClean="0"/>
              <a:t> </a:t>
            </a:r>
            <a:r>
              <a:rPr lang="de-DE" altLang="fr-FR" baseline="0" dirty="0" err="1" smtClean="0"/>
              <a:t>them</a:t>
            </a:r>
            <a:r>
              <a:rPr lang="de-DE" altLang="fr-FR" baseline="0" dirty="0" smtClean="0"/>
              <a:t> </a:t>
            </a:r>
            <a:r>
              <a:rPr lang="de-DE" altLang="fr-FR" baseline="0" dirty="0" err="1" smtClean="0"/>
              <a:t>and</a:t>
            </a:r>
            <a:r>
              <a:rPr lang="de-DE" altLang="fr-FR" baseline="0" dirty="0" smtClean="0"/>
              <a:t> </a:t>
            </a:r>
            <a:r>
              <a:rPr lang="de-DE" altLang="fr-FR" baseline="0" dirty="0" err="1" smtClean="0"/>
              <a:t>get</a:t>
            </a:r>
            <a:r>
              <a:rPr lang="de-DE" altLang="fr-FR" baseline="0" dirty="0" smtClean="0"/>
              <a:t> </a:t>
            </a:r>
            <a:r>
              <a:rPr lang="de-DE" altLang="fr-FR" baseline="0" dirty="0" err="1" smtClean="0"/>
              <a:t>the</a:t>
            </a:r>
            <a:r>
              <a:rPr lang="de-DE" altLang="fr-FR" baseline="0" dirty="0" smtClean="0"/>
              <a:t> </a:t>
            </a:r>
            <a:r>
              <a:rPr lang="de-DE" altLang="fr-FR" baseline="0" dirty="0" err="1" smtClean="0"/>
              <a:t>person</a:t>
            </a:r>
            <a:r>
              <a:rPr lang="de-DE" altLang="fr-FR" baseline="0" dirty="0" smtClean="0"/>
              <a:t> </a:t>
            </a:r>
            <a:r>
              <a:rPr lang="de-DE" altLang="fr-FR" baseline="0" dirty="0" err="1" smtClean="0"/>
              <a:t>to</a:t>
            </a:r>
            <a:r>
              <a:rPr lang="de-DE" altLang="fr-FR" baseline="0" dirty="0" smtClean="0"/>
              <a:t> do </a:t>
            </a:r>
            <a:r>
              <a:rPr lang="de-DE" altLang="fr-FR" baseline="0" dirty="0" err="1" smtClean="0"/>
              <a:t>the</a:t>
            </a:r>
            <a:r>
              <a:rPr lang="de-DE" altLang="fr-FR" baseline="0" dirty="0" smtClean="0"/>
              <a:t> </a:t>
            </a:r>
            <a:r>
              <a:rPr lang="de-DE" altLang="fr-FR" baseline="0" dirty="0" err="1" smtClean="0"/>
              <a:t>desirable</a:t>
            </a:r>
            <a:r>
              <a:rPr lang="de-DE" altLang="fr-FR" baseline="0" dirty="0" smtClean="0"/>
              <a:t> </a:t>
            </a:r>
            <a:r>
              <a:rPr lang="de-DE" altLang="fr-FR" baseline="0" dirty="0" err="1" smtClean="0"/>
              <a:t>behavior</a:t>
            </a:r>
            <a:r>
              <a:rPr lang="de-DE" altLang="fr-FR" baseline="0" dirty="0" smtClean="0"/>
              <a:t>.</a:t>
            </a:r>
            <a:endParaRPr lang="de-DE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1797730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91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981700" y="2514600"/>
            <a:ext cx="2857500" cy="4038600"/>
          </a:xfrm>
          <a:solidFill>
            <a:srgbClr val="A31D23"/>
          </a:solidFill>
        </p:spPr>
        <p:txBody>
          <a:bodyPr anchor="b"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de-DE" dirty="0" err="1" smtClean="0"/>
              <a:t>Presenter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Job Title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Place, DD </a:t>
            </a:r>
            <a:r>
              <a:rPr lang="de-DE" dirty="0" err="1" smtClean="0"/>
              <a:t>Month</a:t>
            </a:r>
            <a:r>
              <a:rPr lang="de-DE" dirty="0" smtClean="0"/>
              <a:t> YYYY</a:t>
            </a:r>
            <a:br>
              <a:rPr lang="de-DE" dirty="0" smtClean="0"/>
            </a:br>
            <a:endParaRPr lang="de-DE" dirty="0" smtClean="0"/>
          </a:p>
        </p:txBody>
      </p:sp>
      <p:graphicFrame>
        <p:nvGraphicFramePr>
          <p:cNvPr id="10" name="Tabel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56977871"/>
              </p:ext>
            </p:extLst>
          </p:nvPr>
        </p:nvGraphicFramePr>
        <p:xfrm>
          <a:off x="323528" y="1668682"/>
          <a:ext cx="8531258" cy="678730"/>
        </p:xfrm>
        <a:graphic>
          <a:graphicData uri="http://schemas.openxmlformats.org/drawingml/2006/table">
            <a:tbl>
              <a:tblPr/>
              <a:tblGrid>
                <a:gridCol w="8531258"/>
              </a:tblGrid>
              <a:tr h="678730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lnL w="12700" cmpd="sng">
                      <a:noFill/>
                      <a:prstDash val="dot"/>
                    </a:lnL>
                    <a:lnR w="12700" cmpd="sng">
                      <a:noFill/>
                      <a:prstDash val="dot"/>
                    </a:lnR>
                    <a:lnT w="12700" cmpd="sng">
                      <a:solidFill>
                        <a:schemeClr val="tx1"/>
                      </a:solidFill>
                      <a:prstDash val="dot"/>
                    </a:lnT>
                    <a:lnB w="12700" cmpd="sng">
                      <a:solidFill>
                        <a:schemeClr val="tx1"/>
                      </a:solidFill>
                      <a:prstDash val="dot"/>
                    </a:lnB>
                  </a:tcPr>
                </a:tc>
              </a:tr>
            </a:tbl>
          </a:graphicData>
        </a:graphic>
      </p:graphicFrame>
      <p:sp>
        <p:nvSpPr>
          <p:cNvPr id="1029" name="Rectangle 8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3528" y="1663080"/>
            <a:ext cx="8515672" cy="685800"/>
          </a:xfrm>
          <a:noFill/>
          <a:ln w="12700">
            <a:prstDash val="sysDot"/>
          </a:ln>
        </p:spPr>
        <p:txBody>
          <a:bodyPr lIns="666000" rIns="0"/>
          <a:lstStyle>
            <a:lvl1pPr algn="r">
              <a:defRPr>
                <a:solidFill>
                  <a:srgbClr val="373737"/>
                </a:solidFill>
              </a:defRPr>
            </a:lvl1pPr>
          </a:lstStyle>
          <a:p>
            <a:r>
              <a:rPr lang="de-DE" dirty="0" smtClean="0"/>
              <a:t>Title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Presentation</a:t>
            </a:r>
            <a:endParaRPr lang="de-DE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0" hasCustomPrompt="1"/>
          </p:nvPr>
        </p:nvSpPr>
        <p:spPr>
          <a:xfrm>
            <a:off x="323528" y="2564904"/>
            <a:ext cx="5400600" cy="3960242"/>
          </a:xfrm>
        </p:spPr>
        <p:txBody>
          <a:bodyPr/>
          <a:lstStyle>
            <a:lvl1pPr>
              <a:defRPr sz="1600" baseline="0"/>
            </a:lvl1pPr>
          </a:lstStyle>
          <a:p>
            <a:r>
              <a:rPr lang="de-DE" dirty="0" smtClean="0"/>
              <a:t>Add Picture 11 x 15 cm </a:t>
            </a:r>
            <a:endParaRPr lang="de-CH" dirty="0"/>
          </a:p>
        </p:txBody>
      </p:sp>
      <p:pic>
        <p:nvPicPr>
          <p:cNvPr id="6" name="Grafik 5" descr="HEL_SI_Logo_normal_CMYK_u.jpg"/>
          <p:cNvPicPr>
            <a:picLocks noChangeAspect="1"/>
          </p:cNvPicPr>
          <p:nvPr userDrawn="1"/>
        </p:nvPicPr>
        <p:blipFill>
          <a:blip r:embed="rId2"/>
          <a:srcRect l="1199"/>
          <a:stretch>
            <a:fillRect/>
          </a:stretch>
        </p:blipFill>
        <p:spPr>
          <a:xfrm>
            <a:off x="0" y="188640"/>
            <a:ext cx="3008251" cy="12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/>
          <p:cNvSpPr>
            <a:spLocks noGrp="1"/>
          </p:cNvSpPr>
          <p:nvPr>
            <p:ph type="pic" sz="quarter" idx="10" hasCustomPrompt="1"/>
          </p:nvPr>
        </p:nvSpPr>
        <p:spPr>
          <a:xfrm>
            <a:off x="323528" y="2564904"/>
            <a:ext cx="8568952" cy="39602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Add </a:t>
            </a:r>
            <a:r>
              <a:rPr lang="de-DE" dirty="0" err="1" smtClean="0"/>
              <a:t>picture</a:t>
            </a:r>
            <a:endParaRPr lang="de-CH" dirty="0"/>
          </a:p>
        </p:txBody>
      </p:sp>
      <p:sp>
        <p:nvSpPr>
          <p:cNvPr id="7" name="Titel 1"/>
          <p:cNvSpPr txBox="1">
            <a:spLocks/>
          </p:cNvSpPr>
          <p:nvPr userDrawn="1"/>
        </p:nvSpPr>
        <p:spPr bwMode="auto">
          <a:xfrm>
            <a:off x="323528" y="1628800"/>
            <a:ext cx="8568952" cy="720080"/>
          </a:xfrm>
          <a:prstGeom prst="rect">
            <a:avLst/>
          </a:prstGeom>
          <a:solidFill>
            <a:srgbClr val="A31D23"/>
          </a:solidFill>
          <a:ln w="9525">
            <a:noFill/>
            <a:miter lim="800000"/>
            <a:headEnd/>
            <a:tailEnd/>
          </a:ln>
        </p:spPr>
        <p:txBody>
          <a:bodyPr vert="horz" wrap="square" lIns="360000" tIns="46800" rIns="360000" bIns="4680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</a:t>
            </a:r>
            <a:r>
              <a:rPr kumimoji="0" lang="de-DE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you</a:t>
            </a:r>
            <a:r>
              <a:rPr kumimoji="0" lang="de-DE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!</a:t>
            </a:r>
            <a:endParaRPr kumimoji="0" lang="de-CH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Grafik 7" descr="HEL_SI_Logo_normal_CMYK_u.jpg"/>
          <p:cNvPicPr>
            <a:picLocks noChangeAspect="1"/>
          </p:cNvPicPr>
          <p:nvPr userDrawn="1"/>
        </p:nvPicPr>
        <p:blipFill>
          <a:blip r:embed="rId2"/>
          <a:srcRect l="1199"/>
          <a:stretch>
            <a:fillRect/>
          </a:stretch>
        </p:blipFill>
        <p:spPr>
          <a:xfrm>
            <a:off x="0" y="188640"/>
            <a:ext cx="3008251" cy="12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0105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7740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388" y="1728000"/>
            <a:ext cx="8640000" cy="47973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179388" y="908720"/>
            <a:ext cx="8229600" cy="432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elplatzhalter 1"/>
          <p:cNvSpPr>
            <a:spLocks noGrp="1"/>
          </p:cNvSpPr>
          <p:nvPr>
            <p:ph type="title"/>
          </p:nvPr>
        </p:nvSpPr>
        <p:spPr>
          <a:xfrm>
            <a:off x="180000" y="476672"/>
            <a:ext cx="7200000" cy="432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de-CH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4"/>
          </p:nvPr>
        </p:nvSpPr>
        <p:spPr>
          <a:xfrm>
            <a:off x="7596188" y="476250"/>
            <a:ext cx="1296000" cy="431800"/>
          </a:xfrm>
        </p:spPr>
        <p:txBody>
          <a:bodyPr>
            <a:noAutofit/>
          </a:bodyPr>
          <a:lstStyle>
            <a:lvl1pPr marL="0" indent="0" algn="r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5"/>
          </p:nvPr>
        </p:nvSpPr>
        <p:spPr>
          <a:xfrm>
            <a:off x="457200" y="6634163"/>
            <a:ext cx="2133600" cy="179387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6"/>
          </p:nvPr>
        </p:nvSpPr>
        <p:spPr>
          <a:xfrm>
            <a:off x="3124200" y="6634163"/>
            <a:ext cx="2895600" cy="179387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" name="Foliennummernplatzhalter 6"/>
          <p:cNvSpPr>
            <a:spLocks noGrp="1"/>
          </p:cNvSpPr>
          <p:nvPr>
            <p:ph type="sldNum" sz="quarter" idx="17"/>
          </p:nvPr>
        </p:nvSpPr>
        <p:spPr>
          <a:xfrm>
            <a:off x="6553200" y="6634163"/>
            <a:ext cx="2133600" cy="179387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18CA1F1E-D3FC-4D79-AC09-981320B7427D}" type="slidenum">
              <a:rPr lang="de-CH"/>
              <a:pPr>
                <a:defRPr/>
              </a:pPr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88439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000" y="475200"/>
            <a:ext cx="7200000" cy="43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 dirty="0"/>
          </a:p>
        </p:txBody>
      </p:sp>
      <p:sp>
        <p:nvSpPr>
          <p:cNvPr id="11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216000" y="908720"/>
            <a:ext cx="8229600" cy="432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platzhalter 20"/>
          <p:cNvSpPr>
            <a:spLocks noGrp="1"/>
          </p:cNvSpPr>
          <p:nvPr>
            <p:ph type="body" sz="quarter" idx="14"/>
          </p:nvPr>
        </p:nvSpPr>
        <p:spPr>
          <a:xfrm>
            <a:off x="7596188" y="476250"/>
            <a:ext cx="1296000" cy="431800"/>
          </a:xfrm>
        </p:spPr>
        <p:txBody>
          <a:bodyPr>
            <a:noAutofit/>
          </a:bodyPr>
          <a:lstStyle>
            <a:lvl1pPr marL="0" indent="0" algn="r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5"/>
          </p:nvPr>
        </p:nvSpPr>
        <p:spPr>
          <a:xfrm>
            <a:off x="457200" y="6634163"/>
            <a:ext cx="2133600" cy="179387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>
          <a:xfrm>
            <a:off x="3124200" y="6634163"/>
            <a:ext cx="2895600" cy="179387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>
          <a:xfrm>
            <a:off x="6553200" y="6634163"/>
            <a:ext cx="2133600" cy="179387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953BADD3-23FF-43F3-92F1-3FE0C63831F0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47906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388" y="1728000"/>
            <a:ext cx="8640000" cy="47973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179388" y="908720"/>
            <a:ext cx="8229600" cy="432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633376"/>
            <a:ext cx="2133600" cy="1800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de-CH"/>
          </a:p>
        </p:txBody>
      </p:sp>
      <p:sp>
        <p:nvSpPr>
          <p:cNvPr id="1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633376"/>
            <a:ext cx="2895600" cy="1800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de-CH"/>
          </a:p>
        </p:txBody>
      </p:sp>
      <p:sp>
        <p:nvSpPr>
          <p:cNvPr id="1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633376"/>
            <a:ext cx="2133600" cy="1800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170EAF33-5040-440D-A897-F739B1036B31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19" name="Titelplatzhalter 1"/>
          <p:cNvSpPr>
            <a:spLocks noGrp="1"/>
          </p:cNvSpPr>
          <p:nvPr>
            <p:ph type="title"/>
          </p:nvPr>
        </p:nvSpPr>
        <p:spPr>
          <a:xfrm>
            <a:off x="180000" y="476672"/>
            <a:ext cx="7200000" cy="43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CH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4"/>
          </p:nvPr>
        </p:nvSpPr>
        <p:spPr>
          <a:xfrm>
            <a:off x="7596188" y="476250"/>
            <a:ext cx="1296000" cy="431800"/>
          </a:xfrm>
        </p:spPr>
        <p:txBody>
          <a:bodyPr>
            <a:noAutofit/>
          </a:bodyPr>
          <a:lstStyle>
            <a:lvl1pPr marL="0" indent="0" algn="r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3966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388" y="1728000"/>
            <a:ext cx="8640000" cy="47973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179388" y="908720"/>
            <a:ext cx="8229600" cy="432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633376"/>
            <a:ext cx="2133600" cy="1800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de-CH"/>
          </a:p>
        </p:txBody>
      </p:sp>
      <p:sp>
        <p:nvSpPr>
          <p:cNvPr id="1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633376"/>
            <a:ext cx="2895600" cy="1800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de-CH"/>
          </a:p>
        </p:txBody>
      </p:sp>
      <p:sp>
        <p:nvSpPr>
          <p:cNvPr id="1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633376"/>
            <a:ext cx="2133600" cy="1800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170EAF33-5040-440D-A897-F739B1036B31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19" name="Titelplatzhalter 1"/>
          <p:cNvSpPr>
            <a:spLocks noGrp="1"/>
          </p:cNvSpPr>
          <p:nvPr>
            <p:ph type="title"/>
          </p:nvPr>
        </p:nvSpPr>
        <p:spPr>
          <a:xfrm>
            <a:off x="180000" y="476672"/>
            <a:ext cx="7200000" cy="43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CH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4"/>
          </p:nvPr>
        </p:nvSpPr>
        <p:spPr>
          <a:xfrm>
            <a:off x="7596188" y="476250"/>
            <a:ext cx="1296000" cy="431800"/>
          </a:xfrm>
        </p:spPr>
        <p:txBody>
          <a:bodyPr>
            <a:noAutofit/>
          </a:bodyPr>
          <a:lstStyle>
            <a:lvl1pPr marL="0" indent="0" algn="r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3662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388" y="1728000"/>
            <a:ext cx="8640000" cy="47973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179388" y="908720"/>
            <a:ext cx="8229600" cy="432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633376"/>
            <a:ext cx="2133600" cy="1800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de-CH"/>
          </a:p>
        </p:txBody>
      </p:sp>
      <p:sp>
        <p:nvSpPr>
          <p:cNvPr id="1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633376"/>
            <a:ext cx="2895600" cy="1800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de-CH"/>
          </a:p>
        </p:txBody>
      </p:sp>
      <p:sp>
        <p:nvSpPr>
          <p:cNvPr id="1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633376"/>
            <a:ext cx="2133600" cy="1800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170EAF33-5040-440D-A897-F739B1036B31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19" name="Titelplatzhalter 1"/>
          <p:cNvSpPr>
            <a:spLocks noGrp="1"/>
          </p:cNvSpPr>
          <p:nvPr>
            <p:ph type="title"/>
          </p:nvPr>
        </p:nvSpPr>
        <p:spPr>
          <a:xfrm>
            <a:off x="180000" y="476672"/>
            <a:ext cx="7200000" cy="43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CH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4"/>
          </p:nvPr>
        </p:nvSpPr>
        <p:spPr>
          <a:xfrm>
            <a:off x="7596188" y="476250"/>
            <a:ext cx="1296000" cy="431800"/>
          </a:xfrm>
        </p:spPr>
        <p:txBody>
          <a:bodyPr>
            <a:noAutofit/>
          </a:bodyPr>
          <a:lstStyle>
            <a:lvl1pPr marL="0" indent="0" algn="r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3200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388" y="1728000"/>
            <a:ext cx="8640000" cy="47973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179388" y="908720"/>
            <a:ext cx="8229600" cy="432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633376"/>
            <a:ext cx="2133600" cy="1800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de-CH"/>
          </a:p>
        </p:txBody>
      </p:sp>
      <p:sp>
        <p:nvSpPr>
          <p:cNvPr id="1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633376"/>
            <a:ext cx="2895600" cy="1800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de-CH"/>
          </a:p>
        </p:txBody>
      </p:sp>
      <p:sp>
        <p:nvSpPr>
          <p:cNvPr id="1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633376"/>
            <a:ext cx="2133600" cy="1800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170EAF33-5040-440D-A897-F739B1036B31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19" name="Titelplatzhalter 1"/>
          <p:cNvSpPr>
            <a:spLocks noGrp="1"/>
          </p:cNvSpPr>
          <p:nvPr>
            <p:ph type="title"/>
          </p:nvPr>
        </p:nvSpPr>
        <p:spPr>
          <a:xfrm>
            <a:off x="180000" y="476672"/>
            <a:ext cx="7200000" cy="43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CH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4"/>
          </p:nvPr>
        </p:nvSpPr>
        <p:spPr>
          <a:xfrm>
            <a:off x="7596188" y="476250"/>
            <a:ext cx="1296000" cy="431800"/>
          </a:xfrm>
        </p:spPr>
        <p:txBody>
          <a:bodyPr>
            <a:noAutofit/>
          </a:bodyPr>
          <a:lstStyle>
            <a:lvl1pPr marL="0" indent="0" algn="r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481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388" y="1728000"/>
            <a:ext cx="8640000" cy="479734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179388" y="908720"/>
            <a:ext cx="8229600" cy="432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elplatzhalter 1"/>
          <p:cNvSpPr>
            <a:spLocks noGrp="1"/>
          </p:cNvSpPr>
          <p:nvPr>
            <p:ph type="title"/>
          </p:nvPr>
        </p:nvSpPr>
        <p:spPr>
          <a:xfrm>
            <a:off x="180000" y="476672"/>
            <a:ext cx="7200000" cy="432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de-CH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4"/>
          </p:nvPr>
        </p:nvSpPr>
        <p:spPr>
          <a:xfrm>
            <a:off x="7596188" y="476250"/>
            <a:ext cx="1296000" cy="431800"/>
          </a:xfrm>
        </p:spPr>
        <p:txBody>
          <a:bodyPr>
            <a:noAutofit/>
          </a:bodyPr>
          <a:lstStyle>
            <a:lvl1pPr marL="0" indent="0" algn="r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liennummernplatzhalter 6"/>
          <p:cNvSpPr>
            <a:spLocks noGrp="1"/>
          </p:cNvSpPr>
          <p:nvPr>
            <p:ph type="sldNum" sz="quarter" idx="15"/>
          </p:nvPr>
        </p:nvSpPr>
        <p:spPr>
          <a:xfrm>
            <a:off x="6553200" y="6634163"/>
            <a:ext cx="2133600" cy="1793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fld id="{1B406A84-12F7-4ACF-B7B7-B008B09DFD51}" type="slidenum">
              <a:rPr lang="de-CH" altLang="en-US"/>
              <a:pPr/>
              <a:t>‹#›</a:t>
            </a:fld>
            <a:endParaRPr lang="de-CH" altLang="en-US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6"/>
          </p:nvPr>
        </p:nvSpPr>
        <p:spPr>
          <a:xfrm>
            <a:off x="107950" y="6634163"/>
            <a:ext cx="2133600" cy="179387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13.08.2012</a:t>
            </a:r>
            <a:endParaRPr lang="de-CH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7"/>
          </p:nvPr>
        </p:nvSpPr>
        <p:spPr>
          <a:xfrm>
            <a:off x="3124200" y="6634163"/>
            <a:ext cx="2895600" cy="179387"/>
          </a:xfrm>
          <a:prstGeom prst="rect">
            <a:avLst/>
          </a:prstGeom>
        </p:spPr>
        <p:txBody>
          <a:bodyPr/>
          <a:lstStyle>
            <a:lvl1pPr algn="ctr">
              <a:defRPr sz="8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CH"/>
              <a:t>Interviewer Training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96576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Title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  <a:lvl2pPr>
              <a:defRPr>
                <a:solidFill>
                  <a:srgbClr val="373737"/>
                </a:solidFill>
              </a:defRPr>
            </a:lvl2pPr>
            <a:lvl3pPr>
              <a:defRPr>
                <a:solidFill>
                  <a:srgbClr val="373737"/>
                </a:solidFill>
              </a:defRPr>
            </a:lvl3pPr>
            <a:lvl4pPr>
              <a:defRPr>
                <a:solidFill>
                  <a:srgbClr val="373737"/>
                </a:solidFill>
              </a:defRPr>
            </a:lvl4pPr>
            <a:lvl5pPr>
              <a:defRPr>
                <a:solidFill>
                  <a:srgbClr val="373737"/>
                </a:solidFill>
              </a:defRPr>
            </a:lvl5pPr>
          </a:lstStyle>
          <a:p>
            <a:pPr lvl="0"/>
            <a:r>
              <a:rPr lang="de-DE" dirty="0" err="1" smtClean="0"/>
              <a:t>Choose</a:t>
            </a:r>
            <a:r>
              <a:rPr lang="de-DE" dirty="0" smtClean="0"/>
              <a:t> </a:t>
            </a:r>
            <a:r>
              <a:rPr lang="de-DE" dirty="0" err="1" smtClean="0"/>
              <a:t>format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388" y="1728000"/>
            <a:ext cx="8640000" cy="479734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179388" y="908720"/>
            <a:ext cx="8229600" cy="432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elplatzhalter 1"/>
          <p:cNvSpPr>
            <a:spLocks noGrp="1"/>
          </p:cNvSpPr>
          <p:nvPr>
            <p:ph type="title"/>
          </p:nvPr>
        </p:nvSpPr>
        <p:spPr>
          <a:xfrm>
            <a:off x="180000" y="476672"/>
            <a:ext cx="7200000" cy="432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de-CH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4"/>
          </p:nvPr>
        </p:nvSpPr>
        <p:spPr>
          <a:xfrm>
            <a:off x="7596188" y="476250"/>
            <a:ext cx="1296000" cy="431800"/>
          </a:xfrm>
        </p:spPr>
        <p:txBody>
          <a:bodyPr>
            <a:noAutofit/>
          </a:bodyPr>
          <a:lstStyle>
            <a:lvl1pPr marL="0" indent="0" algn="r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liennummernplatzhalter 6"/>
          <p:cNvSpPr>
            <a:spLocks noGrp="1"/>
          </p:cNvSpPr>
          <p:nvPr>
            <p:ph type="sldNum" sz="quarter" idx="15"/>
          </p:nvPr>
        </p:nvSpPr>
        <p:spPr>
          <a:xfrm>
            <a:off x="6553200" y="6634163"/>
            <a:ext cx="2133600" cy="1793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fld id="{1B406A84-12F7-4ACF-B7B7-B008B09DFD51}" type="slidenum">
              <a:rPr lang="de-CH" altLang="en-US"/>
              <a:pPr/>
              <a:t>‹#›</a:t>
            </a:fld>
            <a:endParaRPr lang="de-CH" altLang="en-US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6"/>
          </p:nvPr>
        </p:nvSpPr>
        <p:spPr>
          <a:xfrm>
            <a:off x="107950" y="6634163"/>
            <a:ext cx="2133600" cy="179387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13.08.2012</a:t>
            </a:r>
            <a:endParaRPr lang="de-CH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7"/>
          </p:nvPr>
        </p:nvSpPr>
        <p:spPr>
          <a:xfrm>
            <a:off x="3124200" y="6634163"/>
            <a:ext cx="2895600" cy="179387"/>
          </a:xfrm>
          <a:prstGeom prst="rect">
            <a:avLst/>
          </a:prstGeom>
        </p:spPr>
        <p:txBody>
          <a:bodyPr/>
          <a:lstStyle>
            <a:lvl1pPr algn="ctr">
              <a:defRPr sz="8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de-CH"/>
              <a:t>Interviewer Training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21289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6588000" cy="64135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Title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 hasCustomPrompt="1"/>
          </p:nvPr>
        </p:nvSpPr>
        <p:spPr>
          <a:xfrm>
            <a:off x="381000" y="1268413"/>
            <a:ext cx="4152900" cy="5284787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</a:lstStyle>
          <a:p>
            <a:pPr lvl="0"/>
            <a:r>
              <a:rPr lang="de-DE" dirty="0" smtClean="0"/>
              <a:t>Add </a:t>
            </a:r>
            <a:r>
              <a:rPr lang="de-DE" dirty="0" err="1" smtClean="0"/>
              <a:t>text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86300" y="1268413"/>
            <a:ext cx="4152900" cy="528478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 err="1" smtClean="0"/>
              <a:t>Choose</a:t>
            </a:r>
            <a:r>
              <a:rPr lang="de-DE" dirty="0" smtClean="0"/>
              <a:t> </a:t>
            </a:r>
            <a:r>
              <a:rPr lang="de-DE" dirty="0" err="1" smtClean="0"/>
              <a:t>format</a:t>
            </a: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6588000" cy="641350"/>
          </a:xfrm>
        </p:spPr>
        <p:txBody>
          <a:bodyPr/>
          <a:lstStyle/>
          <a:p>
            <a:r>
              <a:rPr lang="de-DE" dirty="0" smtClean="0"/>
              <a:t>Title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81000" y="1268413"/>
            <a:ext cx="4152900" cy="5284787"/>
          </a:xfrm>
        </p:spPr>
        <p:txBody>
          <a:bodyPr/>
          <a:lstStyle/>
          <a:p>
            <a:pPr lvl="0"/>
            <a:r>
              <a:rPr lang="de-DE" dirty="0" err="1" smtClean="0"/>
              <a:t>Choose</a:t>
            </a:r>
            <a:r>
              <a:rPr lang="de-DE" dirty="0" smtClean="0"/>
              <a:t> </a:t>
            </a:r>
            <a:r>
              <a:rPr lang="de-DE" dirty="0" err="1" smtClean="0"/>
              <a:t>format</a:t>
            </a:r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686300" y="1268413"/>
            <a:ext cx="4152900" cy="5284787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  <a:lvl2pPr>
              <a:defRPr>
                <a:solidFill>
                  <a:srgbClr val="373737"/>
                </a:solidFill>
              </a:defRPr>
            </a:lvl2pPr>
            <a:lvl3pPr>
              <a:defRPr>
                <a:solidFill>
                  <a:srgbClr val="373737"/>
                </a:solidFill>
              </a:defRPr>
            </a:lvl3pPr>
            <a:lvl4pPr>
              <a:defRPr>
                <a:solidFill>
                  <a:srgbClr val="373737"/>
                </a:solidFill>
              </a:defRPr>
            </a:lvl4pPr>
            <a:lvl5pPr>
              <a:defRPr>
                <a:solidFill>
                  <a:srgbClr val="373737"/>
                </a:solidFill>
              </a:defRPr>
            </a:lvl5pPr>
          </a:lstStyle>
          <a:p>
            <a:pPr lvl="0"/>
            <a:r>
              <a:rPr lang="de-DE" dirty="0" smtClean="0"/>
              <a:t>Add </a:t>
            </a:r>
            <a:r>
              <a:rPr lang="de-DE" dirty="0" err="1" smtClean="0"/>
              <a:t>text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6588000" cy="641350"/>
          </a:xfrm>
        </p:spPr>
        <p:txBody>
          <a:bodyPr/>
          <a:lstStyle/>
          <a:p>
            <a:r>
              <a:rPr lang="de-DE" dirty="0" smtClean="0"/>
              <a:t>Title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81000" y="1268413"/>
            <a:ext cx="8458200" cy="2565400"/>
          </a:xfrm>
        </p:spPr>
        <p:txBody>
          <a:bodyPr/>
          <a:lstStyle/>
          <a:p>
            <a:pPr lvl="0"/>
            <a:r>
              <a:rPr lang="de-DE" dirty="0" err="1" smtClean="0"/>
              <a:t>Choose</a:t>
            </a:r>
            <a:r>
              <a:rPr lang="de-DE" dirty="0" smtClean="0"/>
              <a:t> </a:t>
            </a:r>
            <a:r>
              <a:rPr lang="de-DE" dirty="0" err="1" smtClean="0"/>
              <a:t>format</a:t>
            </a:r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3986213"/>
            <a:ext cx="8458200" cy="2566987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  <a:lvl2pPr>
              <a:defRPr>
                <a:solidFill>
                  <a:srgbClr val="373737"/>
                </a:solidFill>
              </a:defRPr>
            </a:lvl2pPr>
            <a:lvl3pPr>
              <a:defRPr>
                <a:solidFill>
                  <a:srgbClr val="373737"/>
                </a:solidFill>
              </a:defRPr>
            </a:lvl3pPr>
            <a:lvl4pPr>
              <a:defRPr>
                <a:solidFill>
                  <a:srgbClr val="373737"/>
                </a:solidFill>
              </a:defRPr>
            </a:lvl4pPr>
            <a:lvl5pPr>
              <a:defRPr>
                <a:solidFill>
                  <a:srgbClr val="373737"/>
                </a:solidFill>
              </a:defRPr>
            </a:lvl5pPr>
          </a:lstStyle>
          <a:p>
            <a:pPr lvl="0"/>
            <a:r>
              <a:rPr lang="de-DE" dirty="0" smtClean="0"/>
              <a:t>Add Text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6588000" cy="641350"/>
          </a:xfrm>
        </p:spPr>
        <p:txBody>
          <a:bodyPr/>
          <a:lstStyle/>
          <a:p>
            <a:r>
              <a:rPr lang="de-DE" dirty="0" smtClean="0"/>
              <a:t>Title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 hasCustomPrompt="1"/>
          </p:nvPr>
        </p:nvSpPr>
        <p:spPr>
          <a:xfrm>
            <a:off x="381000" y="1268413"/>
            <a:ext cx="8458200" cy="2565400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  <a:lvl2pPr>
              <a:defRPr>
                <a:solidFill>
                  <a:srgbClr val="373737"/>
                </a:solidFill>
              </a:defRPr>
            </a:lvl2pPr>
            <a:lvl3pPr>
              <a:defRPr>
                <a:solidFill>
                  <a:srgbClr val="373737"/>
                </a:solidFill>
              </a:defRPr>
            </a:lvl3pPr>
            <a:lvl4pPr>
              <a:defRPr>
                <a:solidFill>
                  <a:srgbClr val="373737"/>
                </a:solidFill>
              </a:defRPr>
            </a:lvl4pPr>
            <a:lvl5pPr>
              <a:defRPr>
                <a:solidFill>
                  <a:srgbClr val="373737"/>
                </a:solidFill>
              </a:defRPr>
            </a:lvl5pPr>
          </a:lstStyle>
          <a:p>
            <a:pPr lvl="0"/>
            <a:r>
              <a:rPr lang="de-DE" dirty="0" smtClean="0"/>
              <a:t>Add Text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81000" y="3986213"/>
            <a:ext cx="8458200" cy="2566987"/>
          </a:xfrm>
        </p:spPr>
        <p:txBody>
          <a:bodyPr/>
          <a:lstStyle/>
          <a:p>
            <a:pPr lvl="0"/>
            <a:r>
              <a:rPr lang="de-DE" dirty="0" err="1" smtClean="0"/>
              <a:t>Choose</a:t>
            </a:r>
            <a:r>
              <a:rPr lang="de-DE" dirty="0" smtClean="0"/>
              <a:t> </a:t>
            </a:r>
            <a:r>
              <a:rPr lang="de-DE" dirty="0" err="1" smtClean="0"/>
              <a:t>format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6588000" cy="641350"/>
          </a:xfrm>
        </p:spPr>
        <p:txBody>
          <a:bodyPr/>
          <a:lstStyle/>
          <a:p>
            <a:r>
              <a:rPr lang="de-DE" dirty="0" smtClean="0"/>
              <a:t>Title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 hasCustomPrompt="1"/>
          </p:nvPr>
        </p:nvSpPr>
        <p:spPr>
          <a:xfrm>
            <a:off x="381000" y="1268413"/>
            <a:ext cx="4152900" cy="5284787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  <a:lvl2pPr>
              <a:defRPr>
                <a:solidFill>
                  <a:srgbClr val="373737"/>
                </a:solidFill>
              </a:defRPr>
            </a:lvl2pPr>
            <a:lvl3pPr>
              <a:defRPr>
                <a:solidFill>
                  <a:srgbClr val="373737"/>
                </a:solidFill>
              </a:defRPr>
            </a:lvl3pPr>
            <a:lvl4pPr>
              <a:defRPr>
                <a:solidFill>
                  <a:srgbClr val="373737"/>
                </a:solidFill>
              </a:defRPr>
            </a:lvl4pPr>
            <a:lvl5pPr>
              <a:defRPr>
                <a:solidFill>
                  <a:srgbClr val="373737"/>
                </a:solidFill>
              </a:defRPr>
            </a:lvl5pPr>
          </a:lstStyle>
          <a:p>
            <a:pPr lvl="0"/>
            <a:r>
              <a:rPr lang="de-DE" dirty="0" smtClean="0"/>
              <a:t>Add </a:t>
            </a:r>
            <a:r>
              <a:rPr lang="de-DE" dirty="0" err="1" smtClean="0"/>
              <a:t>text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 hasCustomPrompt="1"/>
          </p:nvPr>
        </p:nvSpPr>
        <p:spPr>
          <a:xfrm>
            <a:off x="4686300" y="1268413"/>
            <a:ext cx="4152900" cy="2565400"/>
          </a:xfrm>
        </p:spPr>
        <p:txBody>
          <a:bodyPr/>
          <a:lstStyle/>
          <a:p>
            <a:pPr lvl="0"/>
            <a:r>
              <a:rPr lang="de-DE" dirty="0" err="1" smtClean="0"/>
              <a:t>Choose</a:t>
            </a:r>
            <a:r>
              <a:rPr lang="de-DE" dirty="0" smtClean="0"/>
              <a:t> </a:t>
            </a:r>
            <a:r>
              <a:rPr lang="de-DE" dirty="0" err="1" smtClean="0"/>
              <a:t>format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 hasCustomPrompt="1"/>
          </p:nvPr>
        </p:nvSpPr>
        <p:spPr>
          <a:xfrm>
            <a:off x="4686300" y="3986213"/>
            <a:ext cx="4152900" cy="2566987"/>
          </a:xfrm>
        </p:spPr>
        <p:txBody>
          <a:bodyPr/>
          <a:lstStyle/>
          <a:p>
            <a:pPr lvl="0"/>
            <a:r>
              <a:rPr lang="de-DE" dirty="0" err="1" smtClean="0"/>
              <a:t>Choose</a:t>
            </a:r>
            <a:r>
              <a:rPr lang="de-DE" dirty="0" smtClean="0"/>
              <a:t> </a:t>
            </a:r>
            <a:r>
              <a:rPr lang="de-DE" dirty="0" err="1" smtClean="0"/>
              <a:t>format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el, zwei Inhalte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6588000" cy="64135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 smtClean="0"/>
              <a:t>Title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 hasCustomPrompt="1"/>
          </p:nvPr>
        </p:nvSpPr>
        <p:spPr>
          <a:xfrm>
            <a:off x="381000" y="1268413"/>
            <a:ext cx="4152900" cy="2565400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</a:lstStyle>
          <a:p>
            <a:pPr lvl="0"/>
            <a:r>
              <a:rPr lang="de-DE" dirty="0" err="1" smtClean="0"/>
              <a:t>Choose</a:t>
            </a:r>
            <a:r>
              <a:rPr lang="de-DE" dirty="0" smtClean="0"/>
              <a:t> </a:t>
            </a:r>
            <a:r>
              <a:rPr lang="de-DE" dirty="0" err="1" smtClean="0"/>
              <a:t>format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 hasCustomPrompt="1"/>
          </p:nvPr>
        </p:nvSpPr>
        <p:spPr>
          <a:xfrm>
            <a:off x="381000" y="3986213"/>
            <a:ext cx="4152900" cy="2566987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</a:lstStyle>
          <a:p>
            <a:pPr lvl="0"/>
            <a:r>
              <a:rPr lang="de-DE" dirty="0" err="1" smtClean="0"/>
              <a:t>Choose</a:t>
            </a:r>
            <a:r>
              <a:rPr lang="de-DE" dirty="0" smtClean="0"/>
              <a:t> </a:t>
            </a:r>
            <a:r>
              <a:rPr lang="de-DE" dirty="0" err="1" smtClean="0"/>
              <a:t>format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 hasCustomPrompt="1"/>
          </p:nvPr>
        </p:nvSpPr>
        <p:spPr>
          <a:xfrm>
            <a:off x="4686300" y="1268413"/>
            <a:ext cx="4152900" cy="5284787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  <a:lvl2pPr>
              <a:defRPr>
                <a:solidFill>
                  <a:srgbClr val="373737"/>
                </a:solidFill>
              </a:defRPr>
            </a:lvl2pPr>
            <a:lvl3pPr>
              <a:defRPr>
                <a:solidFill>
                  <a:srgbClr val="373737"/>
                </a:solidFill>
              </a:defRPr>
            </a:lvl3pPr>
            <a:lvl4pPr>
              <a:defRPr>
                <a:solidFill>
                  <a:srgbClr val="373737"/>
                </a:solidFill>
              </a:defRPr>
            </a:lvl4pPr>
            <a:lvl5pPr>
              <a:defRPr>
                <a:solidFill>
                  <a:srgbClr val="373737"/>
                </a:solidFill>
              </a:defRPr>
            </a:lvl5pPr>
          </a:lstStyle>
          <a:p>
            <a:pPr lvl="0"/>
            <a:r>
              <a:rPr lang="de-DE" dirty="0" smtClean="0"/>
              <a:t>Add </a:t>
            </a:r>
            <a:r>
              <a:rPr lang="de-DE" dirty="0" err="1" smtClean="0"/>
              <a:t>text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el, zwei Inhalte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6588000" cy="641350"/>
          </a:xfrm>
        </p:spPr>
        <p:txBody>
          <a:bodyPr/>
          <a:lstStyle/>
          <a:p>
            <a:r>
              <a:rPr lang="de-DE" dirty="0" smtClean="0"/>
              <a:t>Title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 hasCustomPrompt="1"/>
          </p:nvPr>
        </p:nvSpPr>
        <p:spPr>
          <a:xfrm>
            <a:off x="381000" y="1268413"/>
            <a:ext cx="4152900" cy="2565400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</a:lstStyle>
          <a:p>
            <a:pPr lvl="0"/>
            <a:r>
              <a:rPr lang="de-DE" dirty="0" err="1" smtClean="0"/>
              <a:t>Choose</a:t>
            </a:r>
            <a:r>
              <a:rPr lang="de-DE" dirty="0" smtClean="0"/>
              <a:t> </a:t>
            </a:r>
            <a:r>
              <a:rPr lang="de-DE" dirty="0" err="1" smtClean="0"/>
              <a:t>format</a:t>
            </a:r>
            <a:endParaRPr lang="de-DE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 hasCustomPrompt="1"/>
          </p:nvPr>
        </p:nvSpPr>
        <p:spPr>
          <a:xfrm>
            <a:off x="4686300" y="1268413"/>
            <a:ext cx="4152900" cy="2565400"/>
          </a:xfrm>
        </p:spPr>
        <p:txBody>
          <a:bodyPr/>
          <a:lstStyle>
            <a:lvl1pPr>
              <a:defRPr baseline="0">
                <a:solidFill>
                  <a:srgbClr val="373737"/>
                </a:solidFill>
              </a:defRPr>
            </a:lvl1pPr>
          </a:lstStyle>
          <a:p>
            <a:pPr lvl="0"/>
            <a:r>
              <a:rPr lang="de-DE" dirty="0" err="1" smtClean="0"/>
              <a:t>Choose</a:t>
            </a:r>
            <a:r>
              <a:rPr lang="de-DE" dirty="0" smtClean="0"/>
              <a:t> </a:t>
            </a:r>
            <a:r>
              <a:rPr lang="de-DE" dirty="0" err="1" smtClean="0"/>
              <a:t>format</a:t>
            </a:r>
            <a:endParaRPr lang="de-DE" dirty="0" smtClean="0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 hasCustomPrompt="1"/>
          </p:nvPr>
        </p:nvSpPr>
        <p:spPr>
          <a:xfrm>
            <a:off x="381000" y="3986213"/>
            <a:ext cx="8458200" cy="2566987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  <a:lvl2pPr>
              <a:defRPr>
                <a:solidFill>
                  <a:srgbClr val="373737"/>
                </a:solidFill>
              </a:defRPr>
            </a:lvl2pPr>
            <a:lvl3pPr>
              <a:defRPr>
                <a:solidFill>
                  <a:srgbClr val="373737"/>
                </a:solidFill>
              </a:defRPr>
            </a:lvl3pPr>
            <a:lvl4pPr>
              <a:defRPr>
                <a:solidFill>
                  <a:srgbClr val="373737"/>
                </a:solidFill>
              </a:defRPr>
            </a:lvl4pPr>
            <a:lvl5pPr>
              <a:defRPr>
                <a:solidFill>
                  <a:srgbClr val="373737"/>
                </a:solidFill>
              </a:defRPr>
            </a:lvl5pPr>
          </a:lstStyle>
          <a:p>
            <a:pPr lvl="0"/>
            <a:r>
              <a:rPr lang="de-DE" dirty="0" smtClean="0"/>
              <a:t>Add Text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7" name="Rectangle 86"/>
          <p:cNvSpPr>
            <a:spLocks noGrp="1" noChangeArrowheads="1"/>
          </p:cNvSpPr>
          <p:nvPr>
            <p:ph type="title"/>
          </p:nvPr>
        </p:nvSpPr>
        <p:spPr bwMode="auto">
          <a:xfrm>
            <a:off x="0" y="457200"/>
            <a:ext cx="6804248" cy="641350"/>
          </a:xfrm>
          <a:prstGeom prst="rect">
            <a:avLst/>
          </a:prstGeom>
          <a:solidFill>
            <a:srgbClr val="A31D23"/>
          </a:solidFill>
          <a:ln w="9525">
            <a:noFill/>
            <a:miter lim="800000"/>
            <a:headEnd/>
            <a:tailEnd/>
          </a:ln>
        </p:spPr>
        <p:txBody>
          <a:bodyPr vert="horz" wrap="square" lIns="360000" tIns="46800" rIns="36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 smtClean="0"/>
              <a:t>Title</a:t>
            </a:r>
          </a:p>
        </p:txBody>
      </p:sp>
      <p:sp>
        <p:nvSpPr>
          <p:cNvPr id="90121" name="Rectangle 9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68413"/>
            <a:ext cx="8458200" cy="528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 err="1" smtClean="0"/>
              <a:t>Add</a:t>
            </a:r>
            <a:r>
              <a:rPr lang="de-CH" dirty="0" smtClean="0"/>
              <a:t> Text</a:t>
            </a:r>
          </a:p>
        </p:txBody>
      </p:sp>
      <p:pic>
        <p:nvPicPr>
          <p:cNvPr id="7" name="Grafik 6" descr="HEL_SI_Logo_normal_CMYK_u.jp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804248" y="332656"/>
            <a:ext cx="2304256" cy="9535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80" r:id="rId15"/>
    <p:sldLayoutId id="2147483681" r:id="rId16"/>
    <p:sldLayoutId id="2147483682" r:id="rId17"/>
    <p:sldLayoutId id="2147483683" r:id="rId18"/>
    <p:sldLayoutId id="2147483687" r:id="rId19"/>
    <p:sldLayoutId id="2147483691" r:id="rId20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aseline="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-64" charset="0"/>
          <a:ea typeface="ＭＳ Ｐゴシック" pitchFamily="-6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-64" charset="0"/>
          <a:ea typeface="ＭＳ Ｐゴシック" pitchFamily="-6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-64" charset="0"/>
          <a:ea typeface="ＭＳ Ｐゴシック" pitchFamily="-6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-64" charset="0"/>
          <a:ea typeface="ＭＳ Ｐゴシック" pitchFamily="-6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-64" charset="0"/>
          <a:ea typeface="ＭＳ Ｐゴシック" pitchFamily="-6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-64" charset="0"/>
          <a:ea typeface="ＭＳ Ｐゴシック" pitchFamily="-6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-64" charset="0"/>
          <a:ea typeface="ＭＳ Ｐゴシック" pitchFamily="-6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-64" charset="0"/>
          <a:ea typeface="ＭＳ Ｐゴシック" pitchFamily="-64" charset="-128"/>
        </a:defRPr>
      </a:lvl9pPr>
    </p:titleStyle>
    <p:bodyStyle>
      <a:lvl1pPr marL="177800" indent="-177800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373737"/>
          </a:solidFill>
          <a:latin typeface="+mn-lt"/>
          <a:ea typeface="+mn-ea"/>
          <a:cs typeface="+mn-cs"/>
        </a:defRPr>
      </a:lvl1pPr>
      <a:lvl2pPr marL="539750" indent="-182563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373737"/>
          </a:solidFill>
          <a:latin typeface="+mn-lt"/>
          <a:ea typeface="+mn-ea"/>
        </a:defRPr>
      </a:lvl2pPr>
      <a:lvl3pPr marL="895350" indent="-1762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rgbClr val="373737"/>
          </a:solidFill>
          <a:latin typeface="+mn-lt"/>
          <a:ea typeface="+mn-ea"/>
        </a:defRPr>
      </a:lvl3pPr>
      <a:lvl4pPr marL="1257300" indent="-182563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373737"/>
          </a:solidFill>
          <a:latin typeface="+mn-lt"/>
          <a:ea typeface="+mn-ea"/>
        </a:defRPr>
      </a:lvl4pPr>
      <a:lvl5pPr marL="1612900" indent="-1762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rgbClr val="373737"/>
          </a:solidFill>
          <a:latin typeface="+mn-lt"/>
          <a:ea typeface="+mn-ea"/>
        </a:defRPr>
      </a:lvl5pPr>
      <a:lvl6pPr marL="2070100" indent="-1762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+mn-ea"/>
        </a:defRPr>
      </a:lvl6pPr>
      <a:lvl7pPr marL="2527300" indent="-1762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+mn-ea"/>
        </a:defRPr>
      </a:lvl7pPr>
      <a:lvl8pPr marL="2984500" indent="-1762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+mn-ea"/>
        </a:defRPr>
      </a:lvl8pPr>
      <a:lvl9pPr marL="3441700" indent="-1762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de-CH" dirty="0" err="1" smtClean="0"/>
              <a:t>Behavior</a:t>
            </a:r>
            <a:r>
              <a:rPr lang="de-CH" dirty="0" smtClean="0"/>
              <a:t> </a:t>
            </a:r>
            <a:r>
              <a:rPr lang="de-CH" dirty="0"/>
              <a:t>C</a:t>
            </a:r>
            <a:r>
              <a:rPr lang="de-CH" dirty="0" smtClean="0"/>
              <a:t>hange Workshop: </a:t>
            </a:r>
            <a:r>
              <a:rPr lang="de-CH" dirty="0" err="1" smtClean="0"/>
              <a:t>Introduction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 smtClean="0"/>
              <a:t>HELVETAS</a:t>
            </a:r>
          </a:p>
          <a:p>
            <a:r>
              <a:rPr lang="de-CH" dirty="0" err="1" smtClean="0"/>
              <a:t>Based</a:t>
            </a:r>
            <a:r>
              <a:rPr lang="de-CH" dirty="0" smtClean="0"/>
              <a:t> on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Eawag</a:t>
            </a:r>
            <a:r>
              <a:rPr lang="de-CH" dirty="0" smtClean="0"/>
              <a:t> </a:t>
            </a:r>
            <a:r>
              <a:rPr lang="de-CH" dirty="0" err="1" smtClean="0"/>
              <a:t>presentation</a:t>
            </a:r>
            <a:endParaRPr lang="de-CH" dirty="0" smtClean="0"/>
          </a:p>
          <a:p>
            <a:endParaRPr lang="de-CH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510898"/>
            <a:ext cx="5400600" cy="405045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4643438" y="5426075"/>
            <a:ext cx="3833812" cy="338554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2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fr-HT" altLang="fr-FR" b="1" dirty="0" smtClean="0"/>
              <a:t>No </a:t>
            </a:r>
            <a:r>
              <a:rPr lang="fr-HT" altLang="fr-FR" b="1" dirty="0"/>
              <a:t>h</a:t>
            </a:r>
            <a:r>
              <a:rPr lang="fr-HT" altLang="fr-FR" b="1" dirty="0" smtClean="0"/>
              <a:t>andwashing</a:t>
            </a:r>
            <a:endParaRPr lang="fr-HT" altLang="fr-FR" sz="1600" dirty="0"/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3246438" y="1844675"/>
            <a:ext cx="2651125" cy="5048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SzPct val="12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fr-HT" altLang="fr-FR" sz="1600" dirty="0" err="1" smtClean="0"/>
              <a:t>Supply</a:t>
            </a:r>
            <a:r>
              <a:rPr lang="fr-HT" altLang="fr-FR" sz="1600" dirty="0" smtClean="0"/>
              <a:t> of </a:t>
            </a:r>
            <a:r>
              <a:rPr lang="fr-HT" altLang="fr-FR" sz="1600" dirty="0" err="1" smtClean="0"/>
              <a:t>tippy</a:t>
            </a:r>
            <a:r>
              <a:rPr lang="fr-HT" altLang="fr-FR" sz="1600" dirty="0" smtClean="0"/>
              <a:t> </a:t>
            </a:r>
            <a:r>
              <a:rPr lang="fr-HT" altLang="fr-FR" sz="1600" dirty="0" err="1"/>
              <a:t>tap</a:t>
            </a:r>
            <a:endParaRPr lang="fr-HT" altLang="fr-FR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9200"/>
            <a:ext cx="6710363" cy="640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H" dirty="0"/>
              <a:t>B</a:t>
            </a:r>
            <a:r>
              <a:rPr lang="fr-CH" dirty="0" smtClean="0"/>
              <a:t>ehavioral factors…</a:t>
            </a:r>
            <a:endParaRPr lang="fr-HT" dirty="0"/>
          </a:p>
        </p:txBody>
      </p:sp>
      <p:sp>
        <p:nvSpPr>
          <p:cNvPr id="24581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15900" y="1267420"/>
            <a:ext cx="8229600" cy="433388"/>
          </a:xfrm>
        </p:spPr>
        <p:txBody>
          <a:bodyPr/>
          <a:lstStyle/>
          <a:p>
            <a:pPr eaLnBrk="1" hangingPunct="1"/>
            <a:r>
              <a:rPr lang="fr-CH" altLang="fr-FR" dirty="0" smtClean="0"/>
              <a:t>determine if and how the material is used.</a:t>
            </a:r>
            <a:endParaRPr lang="fr-HT" altLang="fr-FR" dirty="0" smtClean="0"/>
          </a:p>
          <a:p>
            <a:pPr eaLnBrk="1" hangingPunct="1"/>
            <a:endParaRPr lang="fr-HT" altLang="fr-FR" dirty="0" smtClean="0"/>
          </a:p>
        </p:txBody>
      </p:sp>
      <p:sp>
        <p:nvSpPr>
          <p:cNvPr id="24583" name="Text Box 5"/>
          <p:cNvSpPr txBox="1">
            <a:spLocks noChangeArrowheads="1"/>
          </p:cNvSpPr>
          <p:nvPr/>
        </p:nvSpPr>
        <p:spPr bwMode="auto">
          <a:xfrm>
            <a:off x="393700" y="5410200"/>
            <a:ext cx="3835400" cy="338554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2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fr-HT" altLang="fr-FR" b="1" dirty="0" err="1" smtClean="0"/>
              <a:t>Handwashing</a:t>
            </a:r>
            <a:endParaRPr lang="fr-HT" altLang="fr-FR" dirty="0"/>
          </a:p>
        </p:txBody>
      </p:sp>
      <p:sp>
        <p:nvSpPr>
          <p:cNvPr id="43" name="Cloud"/>
          <p:cNvSpPr>
            <a:spLocks noChangeAspect="1" noEditPoints="1" noChangeArrowheads="1"/>
          </p:cNvSpPr>
          <p:nvPr/>
        </p:nvSpPr>
        <p:spPr bwMode="auto">
          <a:xfrm>
            <a:off x="760413" y="2962275"/>
            <a:ext cx="3101975" cy="20780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HT" dirty="0">
              <a:latin typeface="+mn-lt"/>
              <a:cs typeface="+mn-cs"/>
            </a:endParaRPr>
          </a:p>
        </p:txBody>
      </p:sp>
      <p:sp>
        <p:nvSpPr>
          <p:cNvPr id="24585" name="Line 7"/>
          <p:cNvSpPr>
            <a:spLocks noChangeShapeType="1"/>
          </p:cNvSpPr>
          <p:nvPr/>
        </p:nvSpPr>
        <p:spPr bwMode="auto">
          <a:xfrm flipH="1">
            <a:off x="1231900" y="2205038"/>
            <a:ext cx="1946275" cy="154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24586" name="Line 8"/>
          <p:cNvSpPr>
            <a:spLocks noChangeShapeType="1"/>
          </p:cNvSpPr>
          <p:nvPr/>
        </p:nvSpPr>
        <p:spPr bwMode="auto">
          <a:xfrm flipH="1">
            <a:off x="1806575" y="2349500"/>
            <a:ext cx="1439863" cy="1692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24587" name="Line 9"/>
          <p:cNvSpPr>
            <a:spLocks noChangeShapeType="1"/>
          </p:cNvSpPr>
          <p:nvPr/>
        </p:nvSpPr>
        <p:spPr bwMode="auto">
          <a:xfrm flipH="1">
            <a:off x="2455863" y="2349500"/>
            <a:ext cx="1027112" cy="1476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24588" name="Line 10"/>
          <p:cNvSpPr>
            <a:spLocks noChangeShapeType="1"/>
          </p:cNvSpPr>
          <p:nvPr/>
        </p:nvSpPr>
        <p:spPr bwMode="auto">
          <a:xfrm flipH="1">
            <a:off x="3103563" y="2349500"/>
            <a:ext cx="758825" cy="1763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24589" name="Text Box 11"/>
          <p:cNvSpPr txBox="1">
            <a:spLocks noChangeArrowheads="1"/>
          </p:cNvSpPr>
          <p:nvPr/>
        </p:nvSpPr>
        <p:spPr bwMode="auto">
          <a:xfrm>
            <a:off x="832505" y="3705225"/>
            <a:ext cx="10089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12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fr-HT" altLang="fr-FR" sz="1600" b="1" dirty="0" smtClean="0">
                <a:solidFill>
                  <a:srgbClr val="0082A6"/>
                </a:solidFill>
              </a:rPr>
              <a:t>Factor </a:t>
            </a:r>
            <a:r>
              <a:rPr lang="fr-HT" altLang="fr-FR" sz="1600" b="1" dirty="0">
                <a:solidFill>
                  <a:srgbClr val="0082A6"/>
                </a:solidFill>
              </a:rPr>
              <a:t>A</a:t>
            </a:r>
          </a:p>
        </p:txBody>
      </p:sp>
      <p:sp>
        <p:nvSpPr>
          <p:cNvPr id="24590" name="Text Box 12"/>
          <p:cNvSpPr txBox="1">
            <a:spLocks noChangeArrowheads="1"/>
          </p:cNvSpPr>
          <p:nvPr/>
        </p:nvSpPr>
        <p:spPr bwMode="auto">
          <a:xfrm>
            <a:off x="1409075" y="3970338"/>
            <a:ext cx="10166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12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fr-HT" altLang="fr-FR" sz="1600" b="1" dirty="0" smtClean="0">
                <a:solidFill>
                  <a:srgbClr val="0082A6"/>
                </a:solidFill>
              </a:rPr>
              <a:t>Factor </a:t>
            </a:r>
            <a:r>
              <a:rPr lang="fr-HT" altLang="fr-FR" sz="1600" b="1" dirty="0">
                <a:solidFill>
                  <a:srgbClr val="0082A6"/>
                </a:solidFill>
              </a:rPr>
              <a:t>B</a:t>
            </a:r>
          </a:p>
        </p:txBody>
      </p:sp>
      <p:sp>
        <p:nvSpPr>
          <p:cNvPr id="24591" name="Text Box 13"/>
          <p:cNvSpPr txBox="1">
            <a:spLocks noChangeArrowheads="1"/>
          </p:cNvSpPr>
          <p:nvPr/>
        </p:nvSpPr>
        <p:spPr bwMode="auto">
          <a:xfrm>
            <a:off x="2005975" y="3754438"/>
            <a:ext cx="10166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12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fr-HT" altLang="fr-FR" sz="1600" b="1" dirty="0" smtClean="0">
                <a:solidFill>
                  <a:srgbClr val="0082A6"/>
                </a:solidFill>
              </a:rPr>
              <a:t>Factor </a:t>
            </a:r>
            <a:r>
              <a:rPr lang="fr-HT" altLang="fr-FR" sz="1600" b="1" dirty="0">
                <a:solidFill>
                  <a:srgbClr val="0082A6"/>
                </a:solidFill>
              </a:rPr>
              <a:t>C</a:t>
            </a:r>
          </a:p>
        </p:txBody>
      </p:sp>
      <p:sp>
        <p:nvSpPr>
          <p:cNvPr id="24592" name="Text Box 14"/>
          <p:cNvSpPr txBox="1">
            <a:spLocks noChangeArrowheads="1"/>
          </p:cNvSpPr>
          <p:nvPr/>
        </p:nvSpPr>
        <p:spPr bwMode="auto">
          <a:xfrm>
            <a:off x="2726700" y="4041775"/>
            <a:ext cx="10166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12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fr-HT" altLang="fr-FR" sz="1600" b="1" dirty="0" smtClean="0">
                <a:solidFill>
                  <a:srgbClr val="0082A6"/>
                </a:solidFill>
              </a:rPr>
              <a:t>Factor </a:t>
            </a:r>
            <a:r>
              <a:rPr lang="fr-HT" altLang="fr-FR" sz="1600" b="1" dirty="0">
                <a:solidFill>
                  <a:srgbClr val="0082A6"/>
                </a:solidFill>
              </a:rPr>
              <a:t>D</a:t>
            </a:r>
          </a:p>
        </p:txBody>
      </p:sp>
      <p:sp>
        <p:nvSpPr>
          <p:cNvPr id="24593" name="Line 15"/>
          <p:cNvSpPr>
            <a:spLocks noChangeShapeType="1"/>
          </p:cNvSpPr>
          <p:nvPr/>
        </p:nvSpPr>
        <p:spPr bwMode="auto">
          <a:xfrm flipH="1">
            <a:off x="2455863" y="4330700"/>
            <a:ext cx="576262" cy="1079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24594" name="Line 16"/>
          <p:cNvSpPr>
            <a:spLocks noChangeShapeType="1"/>
          </p:cNvSpPr>
          <p:nvPr/>
        </p:nvSpPr>
        <p:spPr bwMode="auto">
          <a:xfrm flipH="1">
            <a:off x="2311400" y="4113213"/>
            <a:ext cx="144463" cy="12969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24595" name="Line 17"/>
          <p:cNvSpPr>
            <a:spLocks noChangeShapeType="1"/>
          </p:cNvSpPr>
          <p:nvPr/>
        </p:nvSpPr>
        <p:spPr bwMode="auto">
          <a:xfrm>
            <a:off x="1806575" y="4257675"/>
            <a:ext cx="360363" cy="1152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24596" name="Line 18"/>
          <p:cNvSpPr>
            <a:spLocks noChangeShapeType="1"/>
          </p:cNvSpPr>
          <p:nvPr/>
        </p:nvSpPr>
        <p:spPr bwMode="auto">
          <a:xfrm>
            <a:off x="1158875" y="3970338"/>
            <a:ext cx="828675" cy="1439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24597" name="Text Box 19"/>
          <p:cNvSpPr txBox="1">
            <a:spLocks noChangeArrowheads="1"/>
          </p:cNvSpPr>
          <p:nvPr/>
        </p:nvSpPr>
        <p:spPr bwMode="auto">
          <a:xfrm>
            <a:off x="180183" y="3144838"/>
            <a:ext cx="10763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12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fr-HT" altLang="fr-FR" b="1" dirty="0" smtClean="0"/>
              <a:t>Person </a:t>
            </a:r>
            <a:r>
              <a:rPr lang="fr-HT" altLang="fr-FR" b="1" dirty="0"/>
              <a:t>A</a:t>
            </a:r>
          </a:p>
        </p:txBody>
      </p:sp>
      <p:sp>
        <p:nvSpPr>
          <p:cNvPr id="73" name="Cloud"/>
          <p:cNvSpPr>
            <a:spLocks noChangeAspect="1" noEditPoints="1" noChangeArrowheads="1"/>
          </p:cNvSpPr>
          <p:nvPr/>
        </p:nvSpPr>
        <p:spPr bwMode="auto">
          <a:xfrm>
            <a:off x="5187950" y="2944813"/>
            <a:ext cx="3101975" cy="20780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HT" dirty="0">
              <a:latin typeface="+mn-lt"/>
              <a:cs typeface="+mn-cs"/>
            </a:endParaRPr>
          </a:p>
        </p:txBody>
      </p:sp>
      <p:sp>
        <p:nvSpPr>
          <p:cNvPr id="74" name="Line 7"/>
          <p:cNvSpPr>
            <a:spLocks noChangeShapeType="1"/>
          </p:cNvSpPr>
          <p:nvPr/>
        </p:nvSpPr>
        <p:spPr bwMode="auto">
          <a:xfrm>
            <a:off x="5032375" y="2349500"/>
            <a:ext cx="627063" cy="13874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HT" dirty="0">
              <a:ln>
                <a:solidFill>
                  <a:schemeClr val="tx1"/>
                </a:solidFill>
                <a:prstDash val="dashDot"/>
              </a:ln>
              <a:latin typeface="+mn-lt"/>
              <a:cs typeface="+mn-cs"/>
            </a:endParaRPr>
          </a:p>
        </p:txBody>
      </p:sp>
      <p:sp>
        <p:nvSpPr>
          <p:cNvPr id="75" name="Line 8"/>
          <p:cNvSpPr>
            <a:spLocks noChangeShapeType="1"/>
          </p:cNvSpPr>
          <p:nvPr/>
        </p:nvSpPr>
        <p:spPr bwMode="auto">
          <a:xfrm>
            <a:off x="5364163" y="2349500"/>
            <a:ext cx="1050925" cy="174625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HT" dirty="0">
              <a:ln>
                <a:solidFill>
                  <a:schemeClr val="tx1"/>
                </a:solidFill>
                <a:prstDash val="dashDot"/>
              </a:ln>
              <a:latin typeface="+mn-lt"/>
              <a:cs typeface="+mn-cs"/>
            </a:endParaRPr>
          </a:p>
        </p:txBody>
      </p:sp>
      <p:sp>
        <p:nvSpPr>
          <p:cNvPr id="76" name="Line 9"/>
          <p:cNvSpPr>
            <a:spLocks noChangeShapeType="1"/>
          </p:cNvSpPr>
          <p:nvPr/>
        </p:nvSpPr>
        <p:spPr bwMode="auto">
          <a:xfrm>
            <a:off x="5510213" y="2349500"/>
            <a:ext cx="1373187" cy="1338263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HT" dirty="0">
              <a:ln>
                <a:solidFill>
                  <a:schemeClr val="tx1"/>
                </a:solidFill>
                <a:prstDash val="dashDot"/>
              </a:ln>
              <a:latin typeface="+mn-lt"/>
              <a:cs typeface="+mn-cs"/>
            </a:endParaRPr>
          </a:p>
        </p:txBody>
      </p:sp>
      <p:sp>
        <p:nvSpPr>
          <p:cNvPr id="77" name="Line 10"/>
          <p:cNvSpPr>
            <a:spLocks noChangeShapeType="1"/>
          </p:cNvSpPr>
          <p:nvPr/>
        </p:nvSpPr>
        <p:spPr bwMode="auto">
          <a:xfrm>
            <a:off x="5659438" y="2349500"/>
            <a:ext cx="2174875" cy="1725613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HT" dirty="0">
              <a:ln>
                <a:solidFill>
                  <a:schemeClr val="tx1"/>
                </a:solidFill>
                <a:prstDash val="dashDot"/>
              </a:ln>
              <a:latin typeface="+mn-lt"/>
              <a:cs typeface="+mn-cs"/>
            </a:endParaRPr>
          </a:p>
        </p:txBody>
      </p:sp>
      <p:sp>
        <p:nvSpPr>
          <p:cNvPr id="24603" name="Text Box 11"/>
          <p:cNvSpPr txBox="1">
            <a:spLocks noChangeArrowheads="1"/>
          </p:cNvSpPr>
          <p:nvPr/>
        </p:nvSpPr>
        <p:spPr bwMode="auto">
          <a:xfrm>
            <a:off x="5146230" y="3687763"/>
            <a:ext cx="11228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12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fr-HT" altLang="fr-FR" sz="1600" b="1" dirty="0" smtClean="0">
                <a:solidFill>
                  <a:srgbClr val="0082A6"/>
                </a:solidFill>
              </a:rPr>
              <a:t>Factor </a:t>
            </a:r>
            <a:r>
              <a:rPr lang="fr-HT" altLang="fr-FR" sz="1600" b="1" dirty="0">
                <a:solidFill>
                  <a:srgbClr val="0082A6"/>
                </a:solidFill>
              </a:rPr>
              <a:t>A–</a:t>
            </a:r>
          </a:p>
        </p:txBody>
      </p:sp>
      <p:sp>
        <p:nvSpPr>
          <p:cNvPr id="24604" name="Text Box 12"/>
          <p:cNvSpPr txBox="1">
            <a:spLocks noChangeArrowheads="1"/>
          </p:cNvSpPr>
          <p:nvPr/>
        </p:nvSpPr>
        <p:spPr bwMode="auto">
          <a:xfrm>
            <a:off x="5781537" y="4043363"/>
            <a:ext cx="11304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12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fr-HT" altLang="fr-FR" sz="1600" b="1" dirty="0" smtClean="0">
                <a:solidFill>
                  <a:srgbClr val="0082A6"/>
                </a:solidFill>
              </a:rPr>
              <a:t>Factor </a:t>
            </a:r>
            <a:r>
              <a:rPr lang="fr-HT" altLang="fr-FR" sz="1600" b="1" dirty="0">
                <a:solidFill>
                  <a:srgbClr val="0082A6"/>
                </a:solidFill>
              </a:rPr>
              <a:t>B–</a:t>
            </a:r>
          </a:p>
        </p:txBody>
      </p:sp>
      <p:sp>
        <p:nvSpPr>
          <p:cNvPr id="24605" name="Text Box 13"/>
          <p:cNvSpPr txBox="1">
            <a:spLocks noChangeArrowheads="1"/>
          </p:cNvSpPr>
          <p:nvPr/>
        </p:nvSpPr>
        <p:spPr bwMode="auto">
          <a:xfrm>
            <a:off x="6302237" y="3662363"/>
            <a:ext cx="11304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12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fr-HT" altLang="fr-FR" sz="1600" b="1" dirty="0" smtClean="0">
                <a:solidFill>
                  <a:srgbClr val="0082A6"/>
                </a:solidFill>
              </a:rPr>
              <a:t>Factor </a:t>
            </a:r>
            <a:r>
              <a:rPr lang="fr-HT" altLang="fr-FR" sz="1600" b="1" dirty="0">
                <a:solidFill>
                  <a:srgbClr val="0082A6"/>
                </a:solidFill>
              </a:rPr>
              <a:t>C–</a:t>
            </a:r>
          </a:p>
        </p:txBody>
      </p:sp>
      <p:sp>
        <p:nvSpPr>
          <p:cNvPr id="24606" name="Text Box 14"/>
          <p:cNvSpPr txBox="1">
            <a:spLocks noChangeArrowheads="1"/>
          </p:cNvSpPr>
          <p:nvPr/>
        </p:nvSpPr>
        <p:spPr bwMode="auto">
          <a:xfrm>
            <a:off x="7040425" y="4024313"/>
            <a:ext cx="11304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12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fr-HT" altLang="fr-FR" sz="1600" b="1" dirty="0" smtClean="0">
                <a:solidFill>
                  <a:srgbClr val="0082A6"/>
                </a:solidFill>
              </a:rPr>
              <a:t>Factor </a:t>
            </a:r>
            <a:r>
              <a:rPr lang="fr-HT" altLang="fr-FR" sz="1600" b="1" dirty="0">
                <a:solidFill>
                  <a:srgbClr val="0082A6"/>
                </a:solidFill>
              </a:rPr>
              <a:t>D–</a:t>
            </a:r>
          </a:p>
        </p:txBody>
      </p:sp>
      <p:sp>
        <p:nvSpPr>
          <p:cNvPr id="24607" name="Line 15"/>
          <p:cNvSpPr>
            <a:spLocks noChangeShapeType="1"/>
          </p:cNvSpPr>
          <p:nvPr/>
        </p:nvSpPr>
        <p:spPr bwMode="auto">
          <a:xfrm flipH="1">
            <a:off x="6883400" y="4313238"/>
            <a:ext cx="576263" cy="1079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24608" name="Line 16"/>
          <p:cNvSpPr>
            <a:spLocks noChangeShapeType="1"/>
          </p:cNvSpPr>
          <p:nvPr/>
        </p:nvSpPr>
        <p:spPr bwMode="auto">
          <a:xfrm flipH="1">
            <a:off x="6738938" y="4024313"/>
            <a:ext cx="187325" cy="1368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24609" name="Line 17"/>
          <p:cNvSpPr>
            <a:spLocks noChangeShapeType="1"/>
          </p:cNvSpPr>
          <p:nvPr/>
        </p:nvSpPr>
        <p:spPr bwMode="auto">
          <a:xfrm>
            <a:off x="6269038" y="4362450"/>
            <a:ext cx="325437" cy="1030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24610" name="Line 18"/>
          <p:cNvSpPr>
            <a:spLocks noChangeShapeType="1"/>
          </p:cNvSpPr>
          <p:nvPr/>
        </p:nvSpPr>
        <p:spPr bwMode="auto">
          <a:xfrm>
            <a:off x="5586413" y="3952875"/>
            <a:ext cx="828675" cy="1439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24611" name="Text Box 19"/>
          <p:cNvSpPr txBox="1">
            <a:spLocks noChangeArrowheads="1"/>
          </p:cNvSpPr>
          <p:nvPr/>
        </p:nvSpPr>
        <p:spPr bwMode="auto">
          <a:xfrm>
            <a:off x="7791606" y="3051175"/>
            <a:ext cx="10839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12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fr-HT" altLang="fr-FR" b="1" dirty="0" smtClean="0"/>
              <a:t>Person </a:t>
            </a:r>
            <a:r>
              <a:rPr lang="fr-HT" altLang="fr-FR" b="1" dirty="0"/>
              <a:t>B</a:t>
            </a:r>
          </a:p>
        </p:txBody>
      </p:sp>
      <p:sp>
        <p:nvSpPr>
          <p:cNvPr id="24612" name="Text Box 23"/>
          <p:cNvSpPr txBox="1">
            <a:spLocks noChangeArrowheads="1"/>
          </p:cNvSpPr>
          <p:nvPr/>
        </p:nvSpPr>
        <p:spPr bwMode="auto">
          <a:xfrm>
            <a:off x="966788" y="1844675"/>
            <a:ext cx="16462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12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fr-HT" altLang="fr-FR" sz="2500" b="1">
                <a:solidFill>
                  <a:srgbClr val="000000"/>
                </a:solidFill>
              </a:rPr>
              <a:t>Hardware</a:t>
            </a:r>
          </a:p>
        </p:txBody>
      </p:sp>
    </p:spTree>
    <p:extLst>
      <p:ext uri="{BB962C8B-B14F-4D97-AF65-F5344CB8AC3E}">
        <p14:creationId xmlns:p14="http://schemas.microsoft.com/office/powerpoint/2010/main" val="277754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949325" y="1952625"/>
            <a:ext cx="2651125" cy="5048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SzPct val="12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fr-HT" altLang="fr-FR" sz="1600" dirty="0" err="1" smtClean="0"/>
              <a:t>Supply</a:t>
            </a:r>
            <a:r>
              <a:rPr lang="fr-HT" altLang="fr-FR" sz="1600" dirty="0" smtClean="0"/>
              <a:t> of a </a:t>
            </a:r>
            <a:r>
              <a:rPr lang="fr-HT" altLang="fr-FR" sz="1600" dirty="0" err="1" smtClean="0"/>
              <a:t>tippy</a:t>
            </a:r>
            <a:r>
              <a:rPr lang="fr-HT" altLang="fr-FR" sz="1600" dirty="0" smtClean="0"/>
              <a:t> </a:t>
            </a:r>
            <a:r>
              <a:rPr lang="fr-HT" altLang="fr-FR" sz="1600" dirty="0" err="1"/>
              <a:t>tap</a:t>
            </a:r>
            <a:endParaRPr lang="fr-HT" altLang="fr-FR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9200"/>
            <a:ext cx="6675438" cy="640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H" dirty="0"/>
              <a:t>B</a:t>
            </a:r>
            <a:r>
              <a:rPr lang="fr-CH" dirty="0" smtClean="0"/>
              <a:t>ehavioral </a:t>
            </a:r>
            <a:r>
              <a:rPr lang="fr-CH" dirty="0"/>
              <a:t>factors…</a:t>
            </a:r>
            <a:endParaRPr lang="fr-HT" sz="2800" dirty="0"/>
          </a:p>
        </p:txBody>
      </p:sp>
      <p:sp>
        <p:nvSpPr>
          <p:cNvPr id="2560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15900" y="1123404"/>
            <a:ext cx="8229600" cy="433388"/>
          </a:xfrm>
        </p:spPr>
        <p:txBody>
          <a:bodyPr/>
          <a:lstStyle/>
          <a:p>
            <a:r>
              <a:rPr lang="fr-CH" altLang="fr-FR" dirty="0" smtClean="0"/>
              <a:t>determine </a:t>
            </a:r>
            <a:r>
              <a:rPr lang="fr-FR" altLang="fr-FR" dirty="0" smtClean="0"/>
              <a:t>if and how the </a:t>
            </a:r>
            <a:r>
              <a:rPr lang="fr-FR" altLang="fr-FR" dirty="0" err="1" smtClean="0"/>
              <a:t>material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is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used</a:t>
            </a:r>
            <a:r>
              <a:rPr lang="fr-FR" altLang="fr-FR" dirty="0" smtClean="0"/>
              <a:t>.</a:t>
            </a:r>
            <a:endParaRPr lang="fr-HT" altLang="fr-FR" dirty="0"/>
          </a:p>
          <a:p>
            <a:pPr eaLnBrk="1" hangingPunct="1"/>
            <a:endParaRPr lang="fr-HT" altLang="fr-FR" dirty="0" smtClean="0"/>
          </a:p>
        </p:txBody>
      </p:sp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393700" y="5578475"/>
            <a:ext cx="3835400" cy="338554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2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fr-HT" altLang="fr-FR" b="1" dirty="0" smtClean="0"/>
              <a:t>No </a:t>
            </a:r>
            <a:r>
              <a:rPr lang="fr-HT" altLang="fr-FR" b="1" dirty="0"/>
              <a:t>h</a:t>
            </a:r>
            <a:r>
              <a:rPr lang="fr-HT" altLang="fr-FR" b="1" dirty="0" smtClean="0"/>
              <a:t>andwashing</a:t>
            </a:r>
            <a:endParaRPr lang="fr-HT" altLang="fr-FR" dirty="0"/>
          </a:p>
        </p:txBody>
      </p:sp>
      <p:sp>
        <p:nvSpPr>
          <p:cNvPr id="43" name="Cloud"/>
          <p:cNvSpPr>
            <a:spLocks noChangeAspect="1" noEditPoints="1" noChangeArrowheads="1"/>
          </p:cNvSpPr>
          <p:nvPr/>
        </p:nvSpPr>
        <p:spPr bwMode="auto">
          <a:xfrm>
            <a:off x="760413" y="3097213"/>
            <a:ext cx="3101975" cy="20780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HT" dirty="0">
              <a:latin typeface="+mn-lt"/>
              <a:cs typeface="+mn-cs"/>
            </a:endParaRPr>
          </a:p>
        </p:txBody>
      </p:sp>
      <p:sp>
        <p:nvSpPr>
          <p:cNvPr id="45" name="Line 7"/>
          <p:cNvSpPr>
            <a:spLocks noChangeShapeType="1"/>
          </p:cNvSpPr>
          <p:nvPr/>
        </p:nvSpPr>
        <p:spPr bwMode="auto">
          <a:xfrm flipH="1">
            <a:off x="1231900" y="2457450"/>
            <a:ext cx="341313" cy="129698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HT" dirty="0">
              <a:ln>
                <a:solidFill>
                  <a:schemeClr val="tx1"/>
                </a:solidFill>
                <a:prstDash val="dashDot"/>
              </a:ln>
              <a:latin typeface="+mn-lt"/>
              <a:cs typeface="+mn-cs"/>
            </a:endParaRPr>
          </a:p>
        </p:txBody>
      </p:sp>
      <p:sp>
        <p:nvSpPr>
          <p:cNvPr id="47" name="Line 8"/>
          <p:cNvSpPr>
            <a:spLocks noChangeShapeType="1"/>
          </p:cNvSpPr>
          <p:nvPr/>
        </p:nvSpPr>
        <p:spPr bwMode="auto">
          <a:xfrm flipH="1">
            <a:off x="1806575" y="2457450"/>
            <a:ext cx="179388" cy="158432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HT" dirty="0">
              <a:ln>
                <a:solidFill>
                  <a:schemeClr val="tx1"/>
                </a:solidFill>
                <a:prstDash val="dashDot"/>
              </a:ln>
              <a:latin typeface="+mn-lt"/>
              <a:cs typeface="+mn-cs"/>
            </a:endParaRPr>
          </a:p>
        </p:txBody>
      </p:sp>
      <p:sp>
        <p:nvSpPr>
          <p:cNvPr id="48" name="Line 9"/>
          <p:cNvSpPr>
            <a:spLocks noChangeShapeType="1"/>
          </p:cNvSpPr>
          <p:nvPr/>
        </p:nvSpPr>
        <p:spPr bwMode="auto">
          <a:xfrm>
            <a:off x="2311400" y="2457450"/>
            <a:ext cx="144463" cy="136842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HT" dirty="0">
              <a:ln>
                <a:solidFill>
                  <a:schemeClr val="tx1"/>
                </a:solidFill>
                <a:prstDash val="dashDot"/>
              </a:ln>
              <a:latin typeface="+mn-lt"/>
              <a:cs typeface="+mn-cs"/>
            </a:endParaRPr>
          </a:p>
        </p:txBody>
      </p:sp>
      <p:sp>
        <p:nvSpPr>
          <p:cNvPr id="50" name="Line 10"/>
          <p:cNvSpPr>
            <a:spLocks noChangeShapeType="1"/>
          </p:cNvSpPr>
          <p:nvPr/>
        </p:nvSpPr>
        <p:spPr bwMode="auto">
          <a:xfrm>
            <a:off x="2627313" y="2457450"/>
            <a:ext cx="476250" cy="1655763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HT" dirty="0">
              <a:ln>
                <a:solidFill>
                  <a:schemeClr val="tx1"/>
                </a:solidFill>
                <a:prstDash val="dashDot"/>
              </a:ln>
              <a:latin typeface="+mn-lt"/>
              <a:cs typeface="+mn-cs"/>
            </a:endParaRPr>
          </a:p>
        </p:txBody>
      </p:sp>
      <p:sp>
        <p:nvSpPr>
          <p:cNvPr id="25612" name="Text Box 11"/>
          <p:cNvSpPr txBox="1">
            <a:spLocks noChangeArrowheads="1"/>
          </p:cNvSpPr>
          <p:nvPr/>
        </p:nvSpPr>
        <p:spPr bwMode="auto">
          <a:xfrm>
            <a:off x="929330" y="3705225"/>
            <a:ext cx="106298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12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fr-HT" altLang="fr-FR" sz="1600" dirty="0" smtClean="0">
                <a:solidFill>
                  <a:srgbClr val="0082A6"/>
                </a:solidFill>
              </a:rPr>
              <a:t>Factor </a:t>
            </a:r>
            <a:r>
              <a:rPr lang="fr-HT" altLang="fr-FR" sz="1600" dirty="0">
                <a:solidFill>
                  <a:srgbClr val="0082A6"/>
                </a:solidFill>
              </a:rPr>
              <a:t>A–</a:t>
            </a:r>
          </a:p>
        </p:txBody>
      </p:sp>
      <p:sp>
        <p:nvSpPr>
          <p:cNvPr id="25613" name="Text Box 12"/>
          <p:cNvSpPr txBox="1">
            <a:spLocks noChangeArrowheads="1"/>
          </p:cNvSpPr>
          <p:nvPr/>
        </p:nvSpPr>
        <p:spPr bwMode="auto">
          <a:xfrm>
            <a:off x="1502180" y="3970338"/>
            <a:ext cx="10743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12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fr-HT" altLang="fr-FR" sz="1600" dirty="0" smtClean="0">
                <a:solidFill>
                  <a:srgbClr val="0082A6"/>
                </a:solidFill>
              </a:rPr>
              <a:t>Factor </a:t>
            </a:r>
            <a:r>
              <a:rPr lang="fr-HT" altLang="fr-FR" sz="1600" dirty="0">
                <a:solidFill>
                  <a:srgbClr val="0082A6"/>
                </a:solidFill>
              </a:rPr>
              <a:t>B–</a:t>
            </a:r>
          </a:p>
        </p:txBody>
      </p:sp>
      <p:sp>
        <p:nvSpPr>
          <p:cNvPr id="25614" name="Text Box 13"/>
          <p:cNvSpPr txBox="1">
            <a:spLocks noChangeArrowheads="1"/>
          </p:cNvSpPr>
          <p:nvPr/>
        </p:nvSpPr>
        <p:spPr bwMode="auto">
          <a:xfrm>
            <a:off x="2087795" y="3754438"/>
            <a:ext cx="10856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12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fr-HT" altLang="fr-FR" sz="1600" dirty="0" smtClean="0">
                <a:solidFill>
                  <a:srgbClr val="0082A6"/>
                </a:solidFill>
              </a:rPr>
              <a:t>Factor </a:t>
            </a:r>
            <a:r>
              <a:rPr lang="fr-HT" altLang="fr-FR" sz="1600" dirty="0">
                <a:solidFill>
                  <a:srgbClr val="0082A6"/>
                </a:solidFill>
              </a:rPr>
              <a:t>C–</a:t>
            </a:r>
          </a:p>
          <a:p>
            <a:pPr algn="r">
              <a:spcBef>
                <a:spcPct val="0"/>
              </a:spcBef>
              <a:buSzTx/>
              <a:buFontTx/>
              <a:buNone/>
            </a:pPr>
            <a:endParaRPr lang="fr-HT" altLang="fr-FR" sz="1600" dirty="0">
              <a:solidFill>
                <a:srgbClr val="0082A6"/>
              </a:solidFill>
            </a:endParaRPr>
          </a:p>
        </p:txBody>
      </p:sp>
      <p:sp>
        <p:nvSpPr>
          <p:cNvPr id="25615" name="Text Box 14"/>
          <p:cNvSpPr txBox="1">
            <a:spLocks noChangeArrowheads="1"/>
          </p:cNvSpPr>
          <p:nvPr/>
        </p:nvSpPr>
        <p:spPr bwMode="auto">
          <a:xfrm>
            <a:off x="2808584" y="4041775"/>
            <a:ext cx="108555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12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fr-HT" altLang="fr-FR" sz="1600" dirty="0" smtClean="0">
                <a:solidFill>
                  <a:srgbClr val="0082A6"/>
                </a:solidFill>
              </a:rPr>
              <a:t>Factor </a:t>
            </a:r>
            <a:r>
              <a:rPr lang="fr-HT" altLang="fr-FR" sz="1600" dirty="0">
                <a:solidFill>
                  <a:srgbClr val="0082A6"/>
                </a:solidFill>
              </a:rPr>
              <a:t>D–</a:t>
            </a:r>
          </a:p>
        </p:txBody>
      </p:sp>
      <p:sp>
        <p:nvSpPr>
          <p:cNvPr id="25616" name="Line 15"/>
          <p:cNvSpPr>
            <a:spLocks noChangeShapeType="1"/>
          </p:cNvSpPr>
          <p:nvPr/>
        </p:nvSpPr>
        <p:spPr bwMode="auto">
          <a:xfrm flipH="1">
            <a:off x="2455863" y="4330700"/>
            <a:ext cx="576262" cy="1214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25617" name="Line 16"/>
          <p:cNvSpPr>
            <a:spLocks noChangeShapeType="1"/>
          </p:cNvSpPr>
          <p:nvPr/>
        </p:nvSpPr>
        <p:spPr bwMode="auto">
          <a:xfrm flipH="1">
            <a:off x="2382838" y="4113213"/>
            <a:ext cx="73025" cy="1431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25618" name="Line 17"/>
          <p:cNvSpPr>
            <a:spLocks noChangeShapeType="1"/>
          </p:cNvSpPr>
          <p:nvPr/>
        </p:nvSpPr>
        <p:spPr bwMode="auto">
          <a:xfrm>
            <a:off x="1806575" y="4257675"/>
            <a:ext cx="468313" cy="1287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25619" name="Line 18"/>
          <p:cNvSpPr>
            <a:spLocks noChangeShapeType="1"/>
          </p:cNvSpPr>
          <p:nvPr/>
        </p:nvSpPr>
        <p:spPr bwMode="auto">
          <a:xfrm>
            <a:off x="1158875" y="3970338"/>
            <a:ext cx="1008063" cy="1608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25620" name="Text Box 19"/>
          <p:cNvSpPr txBox="1">
            <a:spLocks noChangeArrowheads="1"/>
          </p:cNvSpPr>
          <p:nvPr/>
        </p:nvSpPr>
        <p:spPr bwMode="auto">
          <a:xfrm>
            <a:off x="176368" y="3144838"/>
            <a:ext cx="10839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12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fr-HT" altLang="fr-FR" b="1" dirty="0" smtClean="0"/>
              <a:t>Person </a:t>
            </a:r>
            <a:r>
              <a:rPr lang="fr-HT" altLang="fr-FR" b="1" dirty="0"/>
              <a:t>B</a:t>
            </a:r>
          </a:p>
        </p:txBody>
      </p:sp>
      <p:sp>
        <p:nvSpPr>
          <p:cNvPr id="25621" name="Text Box 23"/>
          <p:cNvSpPr txBox="1">
            <a:spLocks noChangeArrowheads="1"/>
          </p:cNvSpPr>
          <p:nvPr/>
        </p:nvSpPr>
        <p:spPr bwMode="auto">
          <a:xfrm>
            <a:off x="1450975" y="1393825"/>
            <a:ext cx="16462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12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fr-HT" altLang="fr-FR" sz="2500" b="1">
                <a:solidFill>
                  <a:srgbClr val="000000"/>
                </a:solidFill>
              </a:rPr>
              <a:t>Hardware</a:t>
            </a:r>
          </a:p>
        </p:txBody>
      </p:sp>
      <p:sp>
        <p:nvSpPr>
          <p:cNvPr id="37" name="Line 20"/>
          <p:cNvSpPr>
            <a:spLocks noChangeShapeType="1"/>
          </p:cNvSpPr>
          <p:nvPr/>
        </p:nvSpPr>
        <p:spPr bwMode="auto">
          <a:xfrm flipH="1">
            <a:off x="3743325" y="2598738"/>
            <a:ext cx="828675" cy="6508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38" name="Text Box 21"/>
          <p:cNvSpPr txBox="1">
            <a:spLocks noChangeArrowheads="1"/>
          </p:cNvSpPr>
          <p:nvPr/>
        </p:nvSpPr>
        <p:spPr bwMode="auto">
          <a:xfrm>
            <a:off x="4090988" y="1952625"/>
            <a:ext cx="3167062" cy="5048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SzPct val="12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fr-HT" altLang="fr-FR" sz="1600" dirty="0" err="1" smtClean="0"/>
              <a:t>Behavior</a:t>
            </a:r>
            <a:r>
              <a:rPr lang="fr-HT" altLang="fr-FR" sz="1600" dirty="0" smtClean="0"/>
              <a:t> Change Techniques (BCT)</a:t>
            </a:r>
            <a:endParaRPr lang="fr-HT" altLang="fr-FR" sz="1600" dirty="0"/>
          </a:p>
        </p:txBody>
      </p:sp>
      <p:sp>
        <p:nvSpPr>
          <p:cNvPr id="39" name="Text Box 24"/>
          <p:cNvSpPr txBox="1">
            <a:spLocks noChangeArrowheads="1"/>
          </p:cNvSpPr>
          <p:nvPr/>
        </p:nvSpPr>
        <p:spPr bwMode="auto">
          <a:xfrm>
            <a:off x="4903788" y="1436688"/>
            <a:ext cx="15398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12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fr-HT" altLang="fr-FR" sz="2500" b="1">
                <a:solidFill>
                  <a:srgbClr val="000000"/>
                </a:solidFill>
              </a:rPr>
              <a:t>Software</a:t>
            </a:r>
          </a:p>
        </p:txBody>
      </p:sp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4795838" y="5578475"/>
            <a:ext cx="3833812" cy="338554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2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fr-HT" altLang="fr-FR" b="1" dirty="0" err="1" smtClean="0"/>
              <a:t>Handwashing</a:t>
            </a:r>
            <a:endParaRPr lang="fr-HT" altLang="fr-FR" dirty="0"/>
          </a:p>
        </p:txBody>
      </p:sp>
      <p:sp>
        <p:nvSpPr>
          <p:cNvPr id="41" name="Cloud"/>
          <p:cNvSpPr>
            <a:spLocks noChangeAspect="1" noEditPoints="1" noChangeArrowheads="1"/>
          </p:cNvSpPr>
          <p:nvPr/>
        </p:nvSpPr>
        <p:spPr bwMode="auto">
          <a:xfrm>
            <a:off x="5340350" y="3097213"/>
            <a:ext cx="3101975" cy="20780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HT" dirty="0">
              <a:latin typeface="+mn-lt"/>
              <a:cs typeface="+mn-cs"/>
            </a:endParaRPr>
          </a:p>
        </p:txBody>
      </p:sp>
      <p:sp>
        <p:nvSpPr>
          <p:cNvPr id="44" name="Line 7"/>
          <p:cNvSpPr>
            <a:spLocks noChangeShapeType="1"/>
          </p:cNvSpPr>
          <p:nvPr/>
        </p:nvSpPr>
        <p:spPr bwMode="auto">
          <a:xfrm>
            <a:off x="5692775" y="2457450"/>
            <a:ext cx="119063" cy="1431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46" name="Line 8"/>
          <p:cNvSpPr>
            <a:spLocks noChangeShapeType="1"/>
          </p:cNvSpPr>
          <p:nvPr/>
        </p:nvSpPr>
        <p:spPr bwMode="auto">
          <a:xfrm>
            <a:off x="5859463" y="2457450"/>
            <a:ext cx="708025" cy="1790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49" name="Line 9"/>
          <p:cNvSpPr>
            <a:spLocks noChangeShapeType="1"/>
          </p:cNvSpPr>
          <p:nvPr/>
        </p:nvSpPr>
        <p:spPr bwMode="auto">
          <a:xfrm>
            <a:off x="5934075" y="2457450"/>
            <a:ext cx="1101725" cy="1382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60" name="Line 10"/>
          <p:cNvSpPr>
            <a:spLocks noChangeShapeType="1"/>
          </p:cNvSpPr>
          <p:nvPr/>
        </p:nvSpPr>
        <p:spPr bwMode="auto">
          <a:xfrm>
            <a:off x="6189663" y="2457450"/>
            <a:ext cx="1797050" cy="1770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61" name="Text Box 11"/>
          <p:cNvSpPr txBox="1">
            <a:spLocks noChangeArrowheads="1"/>
          </p:cNvSpPr>
          <p:nvPr/>
        </p:nvSpPr>
        <p:spPr bwMode="auto">
          <a:xfrm>
            <a:off x="5472267" y="3840163"/>
            <a:ext cx="94917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12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fr-HT" altLang="fr-FR" sz="1600" dirty="0" smtClean="0">
                <a:solidFill>
                  <a:srgbClr val="0082A6"/>
                </a:solidFill>
              </a:rPr>
              <a:t>Factor </a:t>
            </a:r>
            <a:r>
              <a:rPr lang="fr-HT" altLang="fr-FR" sz="1600" dirty="0">
                <a:solidFill>
                  <a:srgbClr val="0082A6"/>
                </a:solidFill>
              </a:rPr>
              <a:t>A</a:t>
            </a:r>
          </a:p>
        </p:txBody>
      </p:sp>
      <p:sp>
        <p:nvSpPr>
          <p:cNvPr id="62" name="Text Box 12"/>
          <p:cNvSpPr txBox="1">
            <a:spLocks noChangeArrowheads="1"/>
          </p:cNvSpPr>
          <p:nvPr/>
        </p:nvSpPr>
        <p:spPr bwMode="auto">
          <a:xfrm>
            <a:off x="6103856" y="4195763"/>
            <a:ext cx="9605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12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fr-HT" altLang="fr-FR" sz="1600" dirty="0" smtClean="0">
                <a:solidFill>
                  <a:srgbClr val="0082A6"/>
                </a:solidFill>
              </a:rPr>
              <a:t>Factor </a:t>
            </a:r>
            <a:r>
              <a:rPr lang="fr-HT" altLang="fr-FR" sz="1600" dirty="0">
                <a:solidFill>
                  <a:srgbClr val="0082A6"/>
                </a:solidFill>
              </a:rPr>
              <a:t>B</a:t>
            </a:r>
          </a:p>
        </p:txBody>
      </p:sp>
      <p:sp>
        <p:nvSpPr>
          <p:cNvPr id="63" name="Text Box 13"/>
          <p:cNvSpPr txBox="1">
            <a:spLocks noChangeArrowheads="1"/>
          </p:cNvSpPr>
          <p:nvPr/>
        </p:nvSpPr>
        <p:spPr bwMode="auto">
          <a:xfrm>
            <a:off x="6613334" y="3814763"/>
            <a:ext cx="9717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12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fr-HT" altLang="fr-FR" sz="1600" dirty="0" smtClean="0">
                <a:solidFill>
                  <a:srgbClr val="0082A6"/>
                </a:solidFill>
              </a:rPr>
              <a:t>Factor </a:t>
            </a:r>
            <a:r>
              <a:rPr lang="fr-HT" altLang="fr-FR" sz="1600" dirty="0">
                <a:solidFill>
                  <a:srgbClr val="0082A6"/>
                </a:solidFill>
              </a:rPr>
              <a:t>C</a:t>
            </a:r>
          </a:p>
        </p:txBody>
      </p:sp>
      <p:sp>
        <p:nvSpPr>
          <p:cNvPr id="64" name="Text Box 14"/>
          <p:cNvSpPr txBox="1">
            <a:spLocks noChangeArrowheads="1"/>
          </p:cNvSpPr>
          <p:nvPr/>
        </p:nvSpPr>
        <p:spPr bwMode="auto">
          <a:xfrm>
            <a:off x="7351522" y="4176713"/>
            <a:ext cx="9717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12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fr-HT" altLang="fr-FR" sz="1600" dirty="0" smtClean="0">
                <a:solidFill>
                  <a:srgbClr val="0082A6"/>
                </a:solidFill>
              </a:rPr>
              <a:t>Factor </a:t>
            </a:r>
            <a:r>
              <a:rPr lang="fr-HT" altLang="fr-FR" sz="1600" dirty="0">
                <a:solidFill>
                  <a:srgbClr val="0082A6"/>
                </a:solidFill>
              </a:rPr>
              <a:t>D</a:t>
            </a:r>
          </a:p>
        </p:txBody>
      </p:sp>
      <p:sp>
        <p:nvSpPr>
          <p:cNvPr id="65" name="Line 15"/>
          <p:cNvSpPr>
            <a:spLocks noChangeShapeType="1"/>
          </p:cNvSpPr>
          <p:nvPr/>
        </p:nvSpPr>
        <p:spPr bwMode="auto">
          <a:xfrm flipH="1">
            <a:off x="7035800" y="4465638"/>
            <a:ext cx="576263" cy="1079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66" name="Line 16"/>
          <p:cNvSpPr>
            <a:spLocks noChangeShapeType="1"/>
          </p:cNvSpPr>
          <p:nvPr/>
        </p:nvSpPr>
        <p:spPr bwMode="auto">
          <a:xfrm flipH="1">
            <a:off x="6891338" y="4135438"/>
            <a:ext cx="173037" cy="1409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67" name="Line 17"/>
          <p:cNvSpPr>
            <a:spLocks noChangeShapeType="1"/>
          </p:cNvSpPr>
          <p:nvPr/>
        </p:nvSpPr>
        <p:spPr bwMode="auto">
          <a:xfrm>
            <a:off x="6421438" y="4514850"/>
            <a:ext cx="325437" cy="1030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68" name="Line 18"/>
          <p:cNvSpPr>
            <a:spLocks noChangeShapeType="1"/>
          </p:cNvSpPr>
          <p:nvPr/>
        </p:nvSpPr>
        <p:spPr bwMode="auto">
          <a:xfrm>
            <a:off x="5738813" y="4105275"/>
            <a:ext cx="828675" cy="1439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86" name="Text Box 19"/>
          <p:cNvSpPr txBox="1">
            <a:spLocks noChangeArrowheads="1"/>
          </p:cNvSpPr>
          <p:nvPr/>
        </p:nvSpPr>
        <p:spPr bwMode="auto">
          <a:xfrm>
            <a:off x="7791606" y="3051175"/>
            <a:ext cx="10839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12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fr-HT" altLang="fr-FR" b="1" dirty="0" smtClean="0"/>
              <a:t>Person </a:t>
            </a:r>
            <a:r>
              <a:rPr lang="fr-HT" altLang="fr-FR" b="1" dirty="0"/>
              <a:t>B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076700" y="3722688"/>
            <a:ext cx="1141413" cy="4730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01993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/>
      <p:bldP spid="40" grpId="0" animBg="1"/>
      <p:bldP spid="44" grpId="0" animBg="1"/>
      <p:bldP spid="46" grpId="0" animBg="1"/>
      <p:bldP spid="49" grpId="0" animBg="1"/>
      <p:bldP spid="60" grpId="0" animBg="1"/>
      <p:bldP spid="61" grpId="0"/>
      <p:bldP spid="62" grpId="0"/>
      <p:bldP spid="63" grpId="0"/>
      <p:bldP spid="64" grpId="0"/>
      <p:bldP spid="65" grpId="0" animBg="1"/>
      <p:bldP spid="66" grpId="0" animBg="1"/>
      <p:bldP spid="67" grpId="0" animBg="1"/>
      <p:bldP spid="68" grpId="0" animBg="1"/>
      <p:bldP spid="86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2806700" y="4881563"/>
            <a:ext cx="3835400" cy="338554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2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fr-HT" altLang="fr-FR" b="1" dirty="0" smtClean="0"/>
              <a:t>Handwashing</a:t>
            </a:r>
            <a:endParaRPr lang="fr-HT" altLang="fr-FR" dirty="0"/>
          </a:p>
        </p:txBody>
      </p:sp>
      <p:sp>
        <p:nvSpPr>
          <p:cNvPr id="20485" name="Cloud"/>
          <p:cNvSpPr>
            <a:spLocks noChangeAspect="1" noEditPoints="1" noChangeArrowheads="1"/>
          </p:cNvSpPr>
          <p:nvPr/>
        </p:nvSpPr>
        <p:spPr bwMode="auto">
          <a:xfrm>
            <a:off x="3173413" y="2433638"/>
            <a:ext cx="3101975" cy="20780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HT" dirty="0">
              <a:latin typeface="+mn-lt"/>
              <a:cs typeface="+mn-cs"/>
            </a:endParaRPr>
          </a:p>
        </p:txBody>
      </p:sp>
      <p:sp>
        <p:nvSpPr>
          <p:cNvPr id="20486" name="Line 7"/>
          <p:cNvSpPr>
            <a:spLocks noChangeShapeType="1"/>
          </p:cNvSpPr>
          <p:nvPr/>
        </p:nvSpPr>
        <p:spPr bwMode="auto">
          <a:xfrm>
            <a:off x="3571875" y="1949450"/>
            <a:ext cx="73025" cy="127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20487" name="Line 8"/>
          <p:cNvSpPr>
            <a:spLocks noChangeShapeType="1"/>
          </p:cNvSpPr>
          <p:nvPr/>
        </p:nvSpPr>
        <p:spPr bwMode="auto">
          <a:xfrm>
            <a:off x="3692525" y="1989138"/>
            <a:ext cx="612775" cy="157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20488" name="Line 9"/>
          <p:cNvSpPr>
            <a:spLocks noChangeShapeType="1"/>
          </p:cNvSpPr>
          <p:nvPr/>
        </p:nvSpPr>
        <p:spPr bwMode="auto">
          <a:xfrm>
            <a:off x="3851275" y="2017713"/>
            <a:ext cx="2016125" cy="1546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26631" name="Text Box 11"/>
          <p:cNvSpPr txBox="1">
            <a:spLocks noChangeArrowheads="1"/>
          </p:cNvSpPr>
          <p:nvPr/>
        </p:nvSpPr>
        <p:spPr bwMode="auto">
          <a:xfrm>
            <a:off x="3245505" y="3176588"/>
            <a:ext cx="10089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12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fr-HT" altLang="fr-FR" sz="1600" b="1" dirty="0" smtClean="0">
                <a:solidFill>
                  <a:srgbClr val="0082A6"/>
                </a:solidFill>
              </a:rPr>
              <a:t>Factor </a:t>
            </a:r>
            <a:r>
              <a:rPr lang="fr-HT" altLang="fr-FR" sz="1600" b="1" dirty="0">
                <a:solidFill>
                  <a:srgbClr val="0082A6"/>
                </a:solidFill>
              </a:rPr>
              <a:t>A</a:t>
            </a:r>
          </a:p>
        </p:txBody>
      </p:sp>
      <p:sp>
        <p:nvSpPr>
          <p:cNvPr id="26632" name="Text Box 12"/>
          <p:cNvSpPr txBox="1">
            <a:spLocks noChangeArrowheads="1"/>
          </p:cNvSpPr>
          <p:nvPr/>
        </p:nvSpPr>
        <p:spPr bwMode="auto">
          <a:xfrm>
            <a:off x="3822075" y="3441700"/>
            <a:ext cx="10166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12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fr-HT" altLang="fr-FR" sz="1600" b="1" dirty="0" smtClean="0">
                <a:solidFill>
                  <a:srgbClr val="0082A6"/>
                </a:solidFill>
              </a:rPr>
              <a:t>Factor </a:t>
            </a:r>
            <a:r>
              <a:rPr lang="fr-HT" altLang="fr-FR" sz="1600" b="1" dirty="0">
                <a:solidFill>
                  <a:srgbClr val="0082A6"/>
                </a:solidFill>
              </a:rPr>
              <a:t>B</a:t>
            </a:r>
          </a:p>
        </p:txBody>
      </p:sp>
      <p:sp>
        <p:nvSpPr>
          <p:cNvPr id="26633" name="Text Box 13"/>
          <p:cNvSpPr txBox="1">
            <a:spLocks noChangeArrowheads="1"/>
          </p:cNvSpPr>
          <p:nvPr/>
        </p:nvSpPr>
        <p:spPr bwMode="auto">
          <a:xfrm>
            <a:off x="4418975" y="3225800"/>
            <a:ext cx="10166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12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fr-HT" altLang="fr-FR" sz="1600" b="1" dirty="0" smtClean="0">
                <a:solidFill>
                  <a:srgbClr val="0082A6"/>
                </a:solidFill>
              </a:rPr>
              <a:t>Factor </a:t>
            </a:r>
            <a:r>
              <a:rPr lang="fr-HT" altLang="fr-FR" sz="1600" b="1" dirty="0">
                <a:solidFill>
                  <a:srgbClr val="0082A6"/>
                </a:solidFill>
              </a:rPr>
              <a:t>C</a:t>
            </a:r>
          </a:p>
        </p:txBody>
      </p:sp>
      <p:sp>
        <p:nvSpPr>
          <p:cNvPr id="26634" name="Text Box 14"/>
          <p:cNvSpPr txBox="1">
            <a:spLocks noChangeArrowheads="1"/>
          </p:cNvSpPr>
          <p:nvPr/>
        </p:nvSpPr>
        <p:spPr bwMode="auto">
          <a:xfrm>
            <a:off x="5139700" y="3513138"/>
            <a:ext cx="10166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12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fr-HT" altLang="fr-FR" sz="1600" b="1" dirty="0" smtClean="0">
                <a:solidFill>
                  <a:srgbClr val="0082A6"/>
                </a:solidFill>
              </a:rPr>
              <a:t>Factor </a:t>
            </a:r>
            <a:r>
              <a:rPr lang="fr-HT" altLang="fr-FR" sz="1600" b="1" dirty="0">
                <a:solidFill>
                  <a:srgbClr val="0082A6"/>
                </a:solidFill>
              </a:rPr>
              <a:t>D</a:t>
            </a:r>
          </a:p>
        </p:txBody>
      </p:sp>
      <p:sp>
        <p:nvSpPr>
          <p:cNvPr id="20494" name="Line 15"/>
          <p:cNvSpPr>
            <a:spLocks noChangeShapeType="1"/>
          </p:cNvSpPr>
          <p:nvPr/>
        </p:nvSpPr>
        <p:spPr bwMode="auto">
          <a:xfrm flipH="1">
            <a:off x="4868863" y="3802063"/>
            <a:ext cx="576262" cy="1079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20495" name="Line 16"/>
          <p:cNvSpPr>
            <a:spLocks noChangeShapeType="1"/>
          </p:cNvSpPr>
          <p:nvPr/>
        </p:nvSpPr>
        <p:spPr bwMode="auto">
          <a:xfrm flipH="1">
            <a:off x="4724400" y="3584575"/>
            <a:ext cx="144463" cy="129698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20496" name="Line 17"/>
          <p:cNvSpPr>
            <a:spLocks noChangeShapeType="1"/>
          </p:cNvSpPr>
          <p:nvPr/>
        </p:nvSpPr>
        <p:spPr bwMode="auto">
          <a:xfrm>
            <a:off x="4219575" y="3729038"/>
            <a:ext cx="360363" cy="1152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20497" name="Line 18"/>
          <p:cNvSpPr>
            <a:spLocks noChangeShapeType="1"/>
          </p:cNvSpPr>
          <p:nvPr/>
        </p:nvSpPr>
        <p:spPr bwMode="auto">
          <a:xfrm>
            <a:off x="3571875" y="3441700"/>
            <a:ext cx="828675" cy="1439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26639" name="Text Box 19"/>
          <p:cNvSpPr txBox="1">
            <a:spLocks noChangeArrowheads="1"/>
          </p:cNvSpPr>
          <p:nvPr/>
        </p:nvSpPr>
        <p:spPr bwMode="auto">
          <a:xfrm>
            <a:off x="6303523" y="2601913"/>
            <a:ext cx="8787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12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fr-HT" altLang="fr-FR" b="1" dirty="0" smtClean="0"/>
              <a:t>Person</a:t>
            </a:r>
            <a:endParaRPr lang="fr-HT" altLang="fr-FR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9200"/>
            <a:ext cx="6732364" cy="640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RANAS </a:t>
            </a:r>
            <a:r>
              <a:rPr lang="fr-FR" dirty="0" err="1"/>
              <a:t>a</a:t>
            </a:r>
            <a:r>
              <a:rPr lang="fr-FR" dirty="0" err="1" smtClean="0"/>
              <a:t>pproach</a:t>
            </a:r>
            <a:endParaRPr lang="fr-HT" dirty="0"/>
          </a:p>
        </p:txBody>
      </p:sp>
      <p:sp>
        <p:nvSpPr>
          <p:cNvPr id="26" name="Text Box 21"/>
          <p:cNvSpPr txBox="1">
            <a:spLocks noChangeArrowheads="1"/>
          </p:cNvSpPr>
          <p:nvPr/>
        </p:nvSpPr>
        <p:spPr bwMode="auto">
          <a:xfrm>
            <a:off x="2162175" y="1444625"/>
            <a:ext cx="2576513" cy="5048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SzPct val="12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fr-HT" altLang="fr-FR"/>
              <a:t>TCC 2</a:t>
            </a:r>
            <a:endParaRPr lang="fr-FR" altLang="fr-FR"/>
          </a:p>
        </p:txBody>
      </p:sp>
      <p:sp>
        <p:nvSpPr>
          <p:cNvPr id="26644" name="Text Box 24"/>
          <p:cNvSpPr txBox="1">
            <a:spLocks noChangeArrowheads="1"/>
          </p:cNvSpPr>
          <p:nvPr/>
        </p:nvSpPr>
        <p:spPr bwMode="auto">
          <a:xfrm>
            <a:off x="395288" y="1512888"/>
            <a:ext cx="15398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12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fr-FR" altLang="fr-FR" sz="2500" b="1">
                <a:solidFill>
                  <a:srgbClr val="000000"/>
                </a:solidFill>
              </a:rPr>
              <a:t>Software</a:t>
            </a:r>
          </a:p>
        </p:txBody>
      </p: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4895850" y="1443038"/>
            <a:ext cx="2574925" cy="5048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SzPct val="12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fr-FR" altLang="fr-FR"/>
              <a:t>TCC 1</a:t>
            </a:r>
          </a:p>
        </p:txBody>
      </p:sp>
      <p:sp>
        <p:nvSpPr>
          <p:cNvPr id="33" name="Line 10"/>
          <p:cNvSpPr>
            <a:spLocks noChangeShapeType="1"/>
          </p:cNvSpPr>
          <p:nvPr/>
        </p:nvSpPr>
        <p:spPr bwMode="auto">
          <a:xfrm flipH="1">
            <a:off x="5026025" y="1957388"/>
            <a:ext cx="223838" cy="12684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29" name="Text Box 20"/>
          <p:cNvSpPr txBox="1">
            <a:spLocks noChangeArrowheads="1"/>
          </p:cNvSpPr>
          <p:nvPr/>
        </p:nvSpPr>
        <p:spPr bwMode="auto">
          <a:xfrm>
            <a:off x="198438" y="5516563"/>
            <a:ext cx="8747125" cy="1077218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SzPct val="12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AutoNum type="arabicParenBoth"/>
            </a:pPr>
            <a:r>
              <a:rPr lang="fr-HT" altLang="fr-FR" sz="1600" dirty="0" smtClean="0"/>
              <a:t>Which behavioral factors determine the behavior?</a:t>
            </a:r>
            <a:endParaRPr lang="fr-HT" altLang="fr-FR" sz="1600" dirty="0"/>
          </a:p>
          <a:p>
            <a:pPr>
              <a:spcBef>
                <a:spcPct val="0"/>
              </a:spcBef>
              <a:buSzTx/>
              <a:buFontTx/>
              <a:buAutoNum type="arabicParenBoth"/>
            </a:pPr>
            <a:r>
              <a:rPr lang="fr-HT" altLang="fr-FR" sz="1600" dirty="0" smtClean="0"/>
              <a:t>Which factors are affected by which behavior change techniques?</a:t>
            </a:r>
            <a:endParaRPr lang="fr-HT" altLang="fr-FR" sz="1600" dirty="0"/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fr-HT" altLang="fr-FR" sz="1600" dirty="0"/>
              <a:t/>
            </a:r>
            <a:br>
              <a:rPr lang="fr-HT" altLang="fr-FR" sz="1600" dirty="0"/>
            </a:br>
            <a:r>
              <a:rPr lang="fr-HT" altLang="fr-FR" sz="1600" dirty="0">
                <a:sym typeface="Wingdings" pitchFamily="2" charset="2"/>
              </a:rPr>
              <a:t></a:t>
            </a:r>
            <a:r>
              <a:rPr lang="fr-HT" altLang="fr-FR" sz="1600" dirty="0"/>
              <a:t> </a:t>
            </a:r>
            <a:r>
              <a:rPr lang="fr-FR" altLang="fr-FR" sz="1600" dirty="0" err="1" smtClean="0"/>
              <a:t>Develop</a:t>
            </a:r>
            <a:r>
              <a:rPr lang="fr-FR" altLang="fr-FR" sz="1600" dirty="0" smtClean="0"/>
              <a:t> more </a:t>
            </a:r>
            <a:r>
              <a:rPr lang="fr-FR" altLang="fr-FR" sz="1600" dirty="0" err="1" smtClean="0"/>
              <a:t>targeted</a:t>
            </a:r>
            <a:r>
              <a:rPr lang="fr-FR" altLang="fr-FR" sz="1600" dirty="0" smtClean="0"/>
              <a:t> </a:t>
            </a:r>
            <a:r>
              <a:rPr lang="fr-HT" altLang="fr-FR" sz="1600" dirty="0" smtClean="0"/>
              <a:t>technique and improve strategies</a:t>
            </a:r>
            <a:endParaRPr lang="fr-HT" altLang="fr-FR" sz="1600" dirty="0"/>
          </a:p>
        </p:txBody>
      </p:sp>
    </p:spTree>
    <p:extLst>
      <p:ext uri="{BB962C8B-B14F-4D97-AF65-F5344CB8AC3E}">
        <p14:creationId xmlns:p14="http://schemas.microsoft.com/office/powerpoint/2010/main" val="195345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7" grpId="0" animBg="1"/>
      <p:bldP spid="20488" grpId="0" animBg="1"/>
      <p:bldP spid="20494" grpId="0" animBg="1"/>
      <p:bldP spid="20495" grpId="0" animBg="1"/>
      <p:bldP spid="20496" grpId="0" animBg="1"/>
      <p:bldP spid="20497" grpId="0" animBg="1"/>
      <p:bldP spid="26" grpId="0" animBg="1"/>
      <p:bldP spid="28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3" descr="P106019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2553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5" name="PubOvalCallout"/>
          <p:cNvSpPr>
            <a:spLocks noEditPoints="1" noChangeArrowheads="1"/>
          </p:cNvSpPr>
          <p:nvPr/>
        </p:nvSpPr>
        <p:spPr bwMode="auto">
          <a:xfrm>
            <a:off x="6804025" y="1124744"/>
            <a:ext cx="2376488" cy="1224756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09"/>
                  <a:pt x="10800" y="16209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algn="ctr" eaLnBrk="0" hangingPunct="0">
              <a:defRPr/>
            </a:pPr>
            <a:r>
              <a:rPr lang="de-DE" sz="1800" dirty="0">
                <a:solidFill>
                  <a:srgbClr val="000000"/>
                </a:solidFill>
              </a:rPr>
              <a:t>Am I </a:t>
            </a:r>
            <a:r>
              <a:rPr lang="de-DE" sz="1800" dirty="0" err="1">
                <a:solidFill>
                  <a:srgbClr val="000000"/>
                </a:solidFill>
              </a:rPr>
              <a:t>at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risk</a:t>
            </a:r>
            <a:r>
              <a:rPr lang="de-DE" sz="1800" dirty="0">
                <a:solidFill>
                  <a:srgbClr val="000000"/>
                </a:solidFill>
              </a:rPr>
              <a:t>? </a:t>
            </a:r>
            <a:r>
              <a:rPr lang="de-DE" sz="1800" dirty="0" err="1">
                <a:solidFill>
                  <a:srgbClr val="000000"/>
                </a:solidFill>
              </a:rPr>
              <a:t>Why</a:t>
            </a:r>
            <a:r>
              <a:rPr lang="de-DE" sz="1800" dirty="0" smtClean="0">
                <a:solidFill>
                  <a:srgbClr val="000000"/>
                </a:solidFill>
              </a:rPr>
              <a:t>?</a:t>
            </a:r>
            <a:endParaRPr lang="de-DE" sz="1800" dirty="0">
              <a:solidFill>
                <a:srgbClr val="000000"/>
              </a:solidFill>
            </a:endParaRPr>
          </a:p>
        </p:txBody>
      </p:sp>
      <p:sp>
        <p:nvSpPr>
          <p:cNvPr id="76806" name="PubOvalCallout"/>
          <p:cNvSpPr>
            <a:spLocks noEditPoints="1" noChangeArrowheads="1"/>
          </p:cNvSpPr>
          <p:nvPr/>
        </p:nvSpPr>
        <p:spPr bwMode="auto">
          <a:xfrm>
            <a:off x="3131840" y="1196752"/>
            <a:ext cx="2501900" cy="1080120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09"/>
                  <a:pt x="10800" y="16209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algn="ctr" eaLnBrk="0" hangingPunct="0">
              <a:defRPr/>
            </a:pPr>
            <a:r>
              <a:rPr lang="de-DE" sz="1800" dirty="0">
                <a:solidFill>
                  <a:srgbClr val="000000"/>
                </a:solidFill>
              </a:rPr>
              <a:t>Do I </a:t>
            </a:r>
            <a:r>
              <a:rPr lang="de-DE" sz="1800" dirty="0" err="1">
                <a:solidFill>
                  <a:srgbClr val="000000"/>
                </a:solidFill>
              </a:rPr>
              <a:t>like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it</a:t>
            </a:r>
            <a:r>
              <a:rPr lang="de-DE" sz="1800" dirty="0" smtClean="0">
                <a:solidFill>
                  <a:srgbClr val="000000"/>
                </a:solidFill>
              </a:rPr>
              <a:t>?</a:t>
            </a:r>
            <a:endParaRPr lang="de-DE" sz="1800" dirty="0">
              <a:solidFill>
                <a:srgbClr val="000000"/>
              </a:solidFill>
            </a:endParaRPr>
          </a:p>
        </p:txBody>
      </p:sp>
      <p:sp>
        <p:nvSpPr>
          <p:cNvPr id="76807" name="PubOvalCallout"/>
          <p:cNvSpPr>
            <a:spLocks noEditPoints="1" noChangeArrowheads="1"/>
          </p:cNvSpPr>
          <p:nvPr/>
        </p:nvSpPr>
        <p:spPr bwMode="auto">
          <a:xfrm>
            <a:off x="-13424" y="836713"/>
            <a:ext cx="2497192" cy="1512168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09"/>
                  <a:pt x="10800" y="16209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algn="ctr" eaLnBrk="0" hangingPunct="0">
              <a:defRPr/>
            </a:pPr>
            <a:r>
              <a:rPr lang="de-DE" sz="1800" dirty="0" err="1">
                <a:solidFill>
                  <a:srgbClr val="000000"/>
                </a:solidFill>
              </a:rPr>
              <a:t>What</a:t>
            </a:r>
            <a:r>
              <a:rPr lang="de-DE" sz="1800" dirty="0">
                <a:solidFill>
                  <a:srgbClr val="000000"/>
                </a:solidFill>
              </a:rPr>
              <a:t> will </a:t>
            </a:r>
            <a:r>
              <a:rPr lang="de-DE" sz="1800" dirty="0" err="1" smtClean="0">
                <a:solidFill>
                  <a:srgbClr val="000000"/>
                </a:solidFill>
              </a:rPr>
              <a:t>other</a:t>
            </a:r>
            <a:r>
              <a:rPr lang="de-DE" sz="1800" dirty="0" smtClean="0">
                <a:solidFill>
                  <a:srgbClr val="000000"/>
                </a:solidFill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</a:rPr>
              <a:t>people</a:t>
            </a:r>
            <a:r>
              <a:rPr lang="de-DE" sz="1800" dirty="0" smtClean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say</a:t>
            </a:r>
            <a:r>
              <a:rPr lang="de-DE" sz="1800" dirty="0" smtClean="0">
                <a:solidFill>
                  <a:srgbClr val="000000"/>
                </a:solidFill>
              </a:rPr>
              <a:t>?</a:t>
            </a:r>
            <a:endParaRPr lang="de-DE" sz="1800" dirty="0">
              <a:solidFill>
                <a:srgbClr val="000000"/>
              </a:solidFill>
            </a:endParaRPr>
          </a:p>
        </p:txBody>
      </p:sp>
      <p:sp>
        <p:nvSpPr>
          <p:cNvPr id="76808" name="PubOvalCallout"/>
          <p:cNvSpPr>
            <a:spLocks noEditPoints="1" noChangeArrowheads="1"/>
          </p:cNvSpPr>
          <p:nvPr/>
        </p:nvSpPr>
        <p:spPr bwMode="auto">
          <a:xfrm>
            <a:off x="-108520" y="2708920"/>
            <a:ext cx="2636837" cy="1147763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09"/>
                  <a:pt x="10800" y="16209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algn="ctr" eaLnBrk="0" hangingPunct="0">
              <a:defRPr/>
            </a:pPr>
            <a:r>
              <a:rPr lang="de-DE" sz="1800" dirty="0">
                <a:solidFill>
                  <a:srgbClr val="000000"/>
                </a:solidFill>
              </a:rPr>
              <a:t>Can I do </a:t>
            </a:r>
            <a:r>
              <a:rPr lang="de-DE" sz="1800" dirty="0" err="1">
                <a:solidFill>
                  <a:srgbClr val="000000"/>
                </a:solidFill>
              </a:rPr>
              <a:t>it</a:t>
            </a:r>
            <a:r>
              <a:rPr lang="de-DE" sz="1800" dirty="0" smtClean="0">
                <a:solidFill>
                  <a:srgbClr val="000000"/>
                </a:solidFill>
              </a:rPr>
              <a:t>?</a:t>
            </a:r>
            <a:endParaRPr lang="de-DE" sz="1800" dirty="0">
              <a:solidFill>
                <a:srgbClr val="000000"/>
              </a:solidFill>
            </a:endParaRPr>
          </a:p>
        </p:txBody>
      </p:sp>
      <p:sp>
        <p:nvSpPr>
          <p:cNvPr id="76809" name="PubOvalCallout"/>
          <p:cNvSpPr>
            <a:spLocks noEditPoints="1" noChangeArrowheads="1"/>
          </p:cNvSpPr>
          <p:nvPr/>
        </p:nvSpPr>
        <p:spPr bwMode="auto">
          <a:xfrm>
            <a:off x="4716016" y="188640"/>
            <a:ext cx="2376264" cy="1632287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09"/>
                  <a:pt x="10800" y="16209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algn="ctr" eaLnBrk="0" hangingPunct="0">
              <a:defRPr/>
            </a:pPr>
            <a:r>
              <a:rPr lang="de-DE" sz="1800" dirty="0" err="1">
                <a:solidFill>
                  <a:srgbClr val="000000"/>
                </a:solidFill>
              </a:rPr>
              <a:t>What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does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it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</a:rPr>
              <a:t>cost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</a:rPr>
              <a:t>and</a:t>
            </a:r>
            <a:r>
              <a:rPr lang="de-DE" sz="1800" dirty="0" smtClean="0">
                <a:solidFill>
                  <a:srgbClr val="000000"/>
                </a:solidFill>
              </a:rPr>
              <a:t> bring </a:t>
            </a:r>
            <a:r>
              <a:rPr lang="de-DE" sz="1800" dirty="0" err="1" smtClean="0">
                <a:solidFill>
                  <a:srgbClr val="000000"/>
                </a:solidFill>
              </a:rPr>
              <a:t>me</a:t>
            </a:r>
            <a:r>
              <a:rPr lang="de-DE" sz="1800" dirty="0" smtClean="0">
                <a:solidFill>
                  <a:srgbClr val="000000"/>
                </a:solidFill>
              </a:rPr>
              <a:t>?</a:t>
            </a:r>
            <a:endParaRPr lang="de-DE" sz="1800" dirty="0">
              <a:solidFill>
                <a:srgbClr val="000000"/>
              </a:solidFill>
            </a:endParaRPr>
          </a:p>
        </p:txBody>
      </p:sp>
      <p:sp>
        <p:nvSpPr>
          <p:cNvPr id="76810" name="PubOvalCallout"/>
          <p:cNvSpPr>
            <a:spLocks noEditPoints="1" noChangeArrowheads="1"/>
          </p:cNvSpPr>
          <p:nvPr/>
        </p:nvSpPr>
        <p:spPr bwMode="auto">
          <a:xfrm>
            <a:off x="1475657" y="260648"/>
            <a:ext cx="2880320" cy="1270001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09"/>
                  <a:pt x="10800" y="16209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algn="ctr" eaLnBrk="0" hangingPunct="0">
              <a:defRPr/>
            </a:pPr>
            <a:r>
              <a:rPr lang="de-DE" sz="1800" dirty="0" err="1">
                <a:solidFill>
                  <a:srgbClr val="000000"/>
                </a:solidFill>
              </a:rPr>
              <a:t>How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smtClean="0">
                <a:solidFill>
                  <a:srgbClr val="000000"/>
                </a:solidFill>
              </a:rPr>
              <a:t>do I </a:t>
            </a:r>
            <a:r>
              <a:rPr lang="de-DE" sz="1800" dirty="0">
                <a:solidFill>
                  <a:srgbClr val="000000"/>
                </a:solidFill>
              </a:rPr>
              <a:t>manage </a:t>
            </a:r>
            <a:r>
              <a:rPr lang="de-DE" sz="1800" dirty="0" err="1">
                <a:solidFill>
                  <a:srgbClr val="000000"/>
                </a:solidFill>
              </a:rPr>
              <a:t>it</a:t>
            </a:r>
            <a:r>
              <a:rPr lang="de-DE" sz="1800" dirty="0" smtClean="0">
                <a:solidFill>
                  <a:srgbClr val="000000"/>
                </a:solidFill>
              </a:rPr>
              <a:t>?</a:t>
            </a:r>
            <a:endParaRPr lang="de-DE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69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5" grpId="0" animBg="1"/>
      <p:bldP spid="76805" grpId="1" animBg="1"/>
      <p:bldP spid="76806" grpId="0" animBg="1"/>
      <p:bldP spid="76806" grpId="1" animBg="1"/>
      <p:bldP spid="76807" grpId="0" animBg="1"/>
      <p:bldP spid="76807" grpId="1" animBg="1"/>
      <p:bldP spid="76808" grpId="0" animBg="1"/>
      <p:bldP spid="76808" grpId="1" animBg="1"/>
      <p:bldP spid="76809" grpId="0" animBg="1"/>
      <p:bldP spid="76809" grpId="1" animBg="1"/>
      <p:bldP spid="76810" grpId="0" animBg="1"/>
      <p:bldP spid="7681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0" y="529200"/>
            <a:ext cx="6927077" cy="640800"/>
          </a:xfrm>
        </p:spPr>
        <p:txBody>
          <a:bodyPr/>
          <a:lstStyle/>
          <a:p>
            <a:r>
              <a:rPr lang="en-US" dirty="0" smtClean="0"/>
              <a:t>Psychological factors for </a:t>
            </a:r>
            <a:r>
              <a:rPr lang="en-US" smtClean="0"/>
              <a:t>behavior change</a:t>
            </a:r>
            <a:endParaRPr lang="en-US" sz="2000" dirty="0" smtClean="0"/>
          </a:p>
        </p:txBody>
      </p:sp>
      <p:sp>
        <p:nvSpPr>
          <p:cNvPr id="39" name="PubOvalCallout"/>
          <p:cNvSpPr>
            <a:spLocks noEditPoints="1" noChangeArrowheads="1"/>
          </p:cNvSpPr>
          <p:nvPr/>
        </p:nvSpPr>
        <p:spPr bwMode="auto">
          <a:xfrm>
            <a:off x="2700338" y="4479925"/>
            <a:ext cx="1808162" cy="1006475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09"/>
                  <a:pt x="10800" y="16209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algn="ctr" eaLnBrk="0" hangingPunct="0">
              <a:defRPr/>
            </a:pPr>
            <a:r>
              <a:rPr lang="de-DE" sz="1200" dirty="0" err="1">
                <a:solidFill>
                  <a:srgbClr val="000000"/>
                </a:solidFill>
              </a:rPr>
              <a:t>How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smtClean="0">
                <a:solidFill>
                  <a:srgbClr val="000000"/>
                </a:solidFill>
              </a:rPr>
              <a:t>do I </a:t>
            </a:r>
            <a:r>
              <a:rPr lang="de-DE" sz="1200" dirty="0">
                <a:solidFill>
                  <a:srgbClr val="000000"/>
                </a:solidFill>
              </a:rPr>
              <a:t>do </a:t>
            </a:r>
            <a:r>
              <a:rPr lang="de-DE" sz="1200" dirty="0" err="1">
                <a:solidFill>
                  <a:srgbClr val="000000"/>
                </a:solidFill>
              </a:rPr>
              <a:t>it</a:t>
            </a:r>
            <a:r>
              <a:rPr lang="de-DE" sz="1200" dirty="0" smtClean="0">
                <a:solidFill>
                  <a:srgbClr val="000000"/>
                </a:solidFill>
              </a:rPr>
              <a:t>?</a:t>
            </a:r>
            <a:endParaRPr lang="de-DE" sz="1200" dirty="0">
              <a:solidFill>
                <a:srgbClr val="000000"/>
              </a:solidFill>
            </a:endParaRPr>
          </a:p>
        </p:txBody>
      </p:sp>
      <p:sp>
        <p:nvSpPr>
          <p:cNvPr id="31" name="PubOvalCallout"/>
          <p:cNvSpPr>
            <a:spLocks noEditPoints="1" noChangeArrowheads="1"/>
          </p:cNvSpPr>
          <p:nvPr/>
        </p:nvSpPr>
        <p:spPr bwMode="auto">
          <a:xfrm>
            <a:off x="1908175" y="1258714"/>
            <a:ext cx="2778125" cy="946150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09"/>
                  <a:pt x="10800" y="16209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algn="ctr" eaLnBrk="0" hangingPunct="0">
              <a:defRPr/>
            </a:pPr>
            <a:r>
              <a:rPr lang="de-DE" sz="1200" dirty="0">
                <a:solidFill>
                  <a:srgbClr val="000000"/>
                </a:solidFill>
              </a:rPr>
              <a:t>Am I </a:t>
            </a:r>
            <a:r>
              <a:rPr lang="de-DE" sz="1200" dirty="0" err="1">
                <a:solidFill>
                  <a:srgbClr val="000000"/>
                </a:solidFill>
              </a:rPr>
              <a:t>at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risk</a:t>
            </a:r>
            <a:r>
              <a:rPr lang="de-DE" sz="1200" dirty="0">
                <a:solidFill>
                  <a:srgbClr val="000000"/>
                </a:solidFill>
              </a:rPr>
              <a:t>? </a:t>
            </a:r>
            <a:r>
              <a:rPr lang="de-DE" sz="1200" dirty="0" err="1">
                <a:solidFill>
                  <a:srgbClr val="000000"/>
                </a:solidFill>
              </a:rPr>
              <a:t>Why</a:t>
            </a:r>
            <a:r>
              <a:rPr lang="de-DE" sz="1200" dirty="0">
                <a:solidFill>
                  <a:srgbClr val="000000"/>
                </a:solidFill>
              </a:rPr>
              <a:t>?</a:t>
            </a:r>
          </a:p>
          <a:p>
            <a:pPr algn="ctr" eaLnBrk="0" hangingPunct="0">
              <a:defRPr/>
            </a:pPr>
            <a:endParaRPr lang="de-CH" sz="1200" dirty="0">
              <a:solidFill>
                <a:srgbClr val="777777"/>
              </a:solidFill>
            </a:endParaRPr>
          </a:p>
          <a:p>
            <a:pPr algn="ctr" eaLnBrk="0" hangingPunct="0">
              <a:defRPr/>
            </a:pPr>
            <a:endParaRPr lang="de-DE" sz="1200" dirty="0">
              <a:solidFill>
                <a:srgbClr val="000000"/>
              </a:solidFill>
            </a:endParaRPr>
          </a:p>
        </p:txBody>
      </p:sp>
      <p:sp>
        <p:nvSpPr>
          <p:cNvPr id="34" name="PubOvalCallout"/>
          <p:cNvSpPr>
            <a:spLocks noEditPoints="1" noChangeArrowheads="1"/>
          </p:cNvSpPr>
          <p:nvPr/>
        </p:nvSpPr>
        <p:spPr bwMode="auto">
          <a:xfrm>
            <a:off x="2905125" y="2268538"/>
            <a:ext cx="1657350" cy="944562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09"/>
                  <a:pt x="10800" y="16209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algn="ctr" eaLnBrk="0" hangingPunct="0">
              <a:defRPr/>
            </a:pPr>
            <a:r>
              <a:rPr lang="de-DE" sz="1200" dirty="0">
                <a:solidFill>
                  <a:srgbClr val="000000"/>
                </a:solidFill>
              </a:rPr>
              <a:t>Do I </a:t>
            </a:r>
            <a:r>
              <a:rPr lang="de-DE" sz="1200" dirty="0" err="1">
                <a:solidFill>
                  <a:srgbClr val="000000"/>
                </a:solidFill>
              </a:rPr>
              <a:t>like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it</a:t>
            </a:r>
            <a:r>
              <a:rPr lang="de-DE" sz="1200" dirty="0" smtClean="0">
                <a:solidFill>
                  <a:srgbClr val="000000"/>
                </a:solidFill>
              </a:rPr>
              <a:t>?</a:t>
            </a:r>
            <a:endParaRPr lang="de-DE" sz="1200" dirty="0">
              <a:solidFill>
                <a:srgbClr val="000000"/>
              </a:solidFill>
            </a:endParaRPr>
          </a:p>
        </p:txBody>
      </p:sp>
      <p:sp>
        <p:nvSpPr>
          <p:cNvPr id="35" name="PubOvalCallout"/>
          <p:cNvSpPr>
            <a:spLocks noEditPoints="1" noChangeArrowheads="1"/>
          </p:cNvSpPr>
          <p:nvPr/>
        </p:nvSpPr>
        <p:spPr bwMode="auto">
          <a:xfrm>
            <a:off x="2124075" y="3373438"/>
            <a:ext cx="2482850" cy="936625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09"/>
                  <a:pt x="10800" y="16209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algn="ctr" eaLnBrk="0" hangingPunct="0">
              <a:defRPr/>
            </a:pPr>
            <a:r>
              <a:rPr lang="de-DE" sz="1200" dirty="0" err="1">
                <a:solidFill>
                  <a:srgbClr val="000000"/>
                </a:solidFill>
              </a:rPr>
              <a:t>What</a:t>
            </a:r>
            <a:r>
              <a:rPr lang="de-DE" sz="1200" dirty="0">
                <a:solidFill>
                  <a:srgbClr val="000000"/>
                </a:solidFill>
              </a:rPr>
              <a:t> will </a:t>
            </a:r>
            <a:r>
              <a:rPr lang="de-DE" sz="1200" dirty="0" err="1" smtClean="0">
                <a:solidFill>
                  <a:srgbClr val="000000"/>
                </a:solidFill>
              </a:rPr>
              <a:t>other</a:t>
            </a:r>
            <a:r>
              <a:rPr lang="de-DE" sz="1200" dirty="0" smtClean="0">
                <a:solidFill>
                  <a:srgbClr val="000000"/>
                </a:solidFill>
              </a:rPr>
              <a:t> </a:t>
            </a:r>
            <a:r>
              <a:rPr lang="de-DE" sz="1200" dirty="0" err="1" smtClean="0">
                <a:solidFill>
                  <a:srgbClr val="000000"/>
                </a:solidFill>
              </a:rPr>
              <a:t>people</a:t>
            </a:r>
            <a:r>
              <a:rPr lang="de-DE" sz="1200" dirty="0" smtClean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say</a:t>
            </a:r>
            <a:r>
              <a:rPr lang="de-DE" sz="1200" dirty="0" smtClean="0">
                <a:solidFill>
                  <a:srgbClr val="000000"/>
                </a:solidFill>
              </a:rPr>
              <a:t>?</a:t>
            </a:r>
            <a:endParaRPr lang="de-DE" sz="1200" dirty="0">
              <a:solidFill>
                <a:srgbClr val="000000"/>
              </a:solidFill>
            </a:endParaRPr>
          </a:p>
        </p:txBody>
      </p:sp>
      <p:sp>
        <p:nvSpPr>
          <p:cNvPr id="36" name="PubOvalCallout"/>
          <p:cNvSpPr>
            <a:spLocks noEditPoints="1" noChangeArrowheads="1"/>
          </p:cNvSpPr>
          <p:nvPr/>
        </p:nvSpPr>
        <p:spPr bwMode="auto">
          <a:xfrm>
            <a:off x="1550988" y="4487863"/>
            <a:ext cx="1512887" cy="955675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09"/>
                  <a:pt x="10800" y="16209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algn="ctr" eaLnBrk="0" hangingPunct="0">
              <a:defRPr/>
            </a:pPr>
            <a:r>
              <a:rPr lang="de-DE" sz="1200" dirty="0">
                <a:solidFill>
                  <a:srgbClr val="000000"/>
                </a:solidFill>
              </a:rPr>
              <a:t>Can I do </a:t>
            </a:r>
            <a:r>
              <a:rPr lang="de-DE" sz="1200" dirty="0" err="1">
                <a:solidFill>
                  <a:srgbClr val="000000"/>
                </a:solidFill>
              </a:rPr>
              <a:t>it</a:t>
            </a:r>
            <a:r>
              <a:rPr lang="de-DE" sz="1200" dirty="0" smtClean="0">
                <a:solidFill>
                  <a:srgbClr val="000000"/>
                </a:solidFill>
              </a:rPr>
              <a:t>?</a:t>
            </a:r>
            <a:endParaRPr lang="de-DE" sz="1200" dirty="0">
              <a:solidFill>
                <a:srgbClr val="000000"/>
              </a:solidFill>
            </a:endParaRPr>
          </a:p>
        </p:txBody>
      </p:sp>
      <p:sp>
        <p:nvSpPr>
          <p:cNvPr id="37" name="PubOvalCallout"/>
          <p:cNvSpPr>
            <a:spLocks noEditPoints="1" noChangeArrowheads="1"/>
          </p:cNvSpPr>
          <p:nvPr/>
        </p:nvSpPr>
        <p:spPr bwMode="auto">
          <a:xfrm>
            <a:off x="539750" y="2127250"/>
            <a:ext cx="2592388" cy="1368425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09"/>
                  <a:pt x="10800" y="16209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algn="ctr" eaLnBrk="0" hangingPunct="0">
              <a:defRPr/>
            </a:pPr>
            <a:r>
              <a:rPr lang="de-DE" sz="1200" dirty="0" err="1">
                <a:solidFill>
                  <a:srgbClr val="000000"/>
                </a:solidFill>
              </a:rPr>
              <a:t>What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does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>
                <a:solidFill>
                  <a:srgbClr val="000000"/>
                </a:solidFill>
              </a:rPr>
              <a:t>it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 smtClean="0">
                <a:solidFill>
                  <a:srgbClr val="000000"/>
                </a:solidFill>
              </a:rPr>
              <a:t>cost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err="1" smtClean="0">
                <a:solidFill>
                  <a:srgbClr val="000000"/>
                </a:solidFill>
              </a:rPr>
              <a:t>and</a:t>
            </a:r>
            <a:r>
              <a:rPr lang="de-DE" sz="1200" dirty="0" smtClean="0">
                <a:solidFill>
                  <a:srgbClr val="000000"/>
                </a:solidFill>
              </a:rPr>
              <a:t> bring </a:t>
            </a:r>
            <a:r>
              <a:rPr lang="de-DE" sz="1200" dirty="0" err="1" smtClean="0">
                <a:solidFill>
                  <a:srgbClr val="000000"/>
                </a:solidFill>
              </a:rPr>
              <a:t>me</a:t>
            </a:r>
            <a:r>
              <a:rPr lang="de-DE" sz="1200" dirty="0" smtClean="0">
                <a:solidFill>
                  <a:srgbClr val="000000"/>
                </a:solidFill>
              </a:rPr>
              <a:t>?</a:t>
            </a:r>
            <a:endParaRPr lang="de-DE" sz="1200" dirty="0">
              <a:solidFill>
                <a:srgbClr val="000000"/>
              </a:solidFill>
            </a:endParaRPr>
          </a:p>
        </p:txBody>
      </p:sp>
      <p:sp>
        <p:nvSpPr>
          <p:cNvPr id="38" name="PubOvalCallout"/>
          <p:cNvSpPr>
            <a:spLocks noEditPoints="1" noChangeArrowheads="1"/>
          </p:cNvSpPr>
          <p:nvPr/>
        </p:nvSpPr>
        <p:spPr bwMode="auto">
          <a:xfrm>
            <a:off x="85990" y="5322052"/>
            <a:ext cx="2311400" cy="1011238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09"/>
                  <a:pt x="10800" y="16209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algn="ctr" eaLnBrk="0" hangingPunct="0">
              <a:defRPr/>
            </a:pPr>
            <a:r>
              <a:rPr lang="de-DE" sz="1200" dirty="0" err="1">
                <a:solidFill>
                  <a:srgbClr val="000000"/>
                </a:solidFill>
              </a:rPr>
              <a:t>How</a:t>
            </a:r>
            <a:r>
              <a:rPr lang="de-DE" sz="1200" dirty="0">
                <a:solidFill>
                  <a:srgbClr val="000000"/>
                </a:solidFill>
              </a:rPr>
              <a:t> </a:t>
            </a:r>
            <a:r>
              <a:rPr lang="de-DE" sz="1200" dirty="0" smtClean="0">
                <a:solidFill>
                  <a:srgbClr val="000000"/>
                </a:solidFill>
              </a:rPr>
              <a:t>do I </a:t>
            </a:r>
            <a:r>
              <a:rPr lang="de-DE" sz="1200" dirty="0">
                <a:solidFill>
                  <a:srgbClr val="000000"/>
                </a:solidFill>
              </a:rPr>
              <a:t>manage </a:t>
            </a:r>
            <a:r>
              <a:rPr lang="de-DE" sz="1200" dirty="0" err="1">
                <a:solidFill>
                  <a:srgbClr val="000000"/>
                </a:solidFill>
              </a:rPr>
              <a:t>it</a:t>
            </a:r>
            <a:r>
              <a:rPr lang="de-DE" sz="1200" dirty="0" smtClean="0">
                <a:solidFill>
                  <a:srgbClr val="000000"/>
                </a:solidFill>
              </a:rPr>
              <a:t>?</a:t>
            </a:r>
            <a:endParaRPr lang="de-DE" sz="1200" dirty="0">
              <a:solidFill>
                <a:srgbClr val="00000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686300" y="1334067"/>
            <a:ext cx="3757721" cy="4999223"/>
            <a:chOff x="2630671" y="368442"/>
            <a:chExt cx="3672416" cy="5139661"/>
          </a:xfrm>
        </p:grpSpPr>
        <p:sp>
          <p:nvSpPr>
            <p:cNvPr id="30" name="Rectangle 29"/>
            <p:cNvSpPr/>
            <p:nvPr/>
          </p:nvSpPr>
          <p:spPr bwMode="auto">
            <a:xfrm>
              <a:off x="2630671" y="368442"/>
              <a:ext cx="1980219" cy="5139661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2720780" y="1475760"/>
              <a:ext cx="1800000" cy="936000"/>
            </a:xfrm>
            <a:prstGeom prst="rect">
              <a:avLst/>
            </a:prstGeom>
            <a:solidFill>
              <a:srgbClr val="4BACC6">
                <a:lumMod val="40000"/>
                <a:lumOff val="60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Attitude factors: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Beliefs about costs and 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benefits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Feelings</a:t>
              </a: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2720780" y="2483872"/>
              <a:ext cx="1800000" cy="936000"/>
            </a:xfrm>
            <a:prstGeom prst="rect">
              <a:avLst/>
            </a:prstGeom>
            <a:solidFill>
              <a:srgbClr val="4BACC6">
                <a:lumMod val="40000"/>
                <a:lumOff val="60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Norm factors: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Others’ 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behavior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Others’ (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dis)approval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Personal importance</a:t>
              </a: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2720780" y="3491984"/>
              <a:ext cx="1800000" cy="936000"/>
            </a:xfrm>
            <a:prstGeom prst="rect">
              <a:avLst/>
            </a:prstGeom>
            <a:solidFill>
              <a:srgbClr val="4BACC6">
                <a:lumMod val="40000"/>
                <a:lumOff val="60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Ability factors: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How-to-do 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knowledge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Confidence in performance </a:t>
              </a:r>
              <a:endPara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Confidence in continuation </a:t>
              </a:r>
              <a:endPara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Confidence in 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recovering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2720780" y="4500096"/>
              <a:ext cx="1800000" cy="936000"/>
            </a:xfrm>
            <a:prstGeom prst="rect">
              <a:avLst/>
            </a:prstGeom>
            <a:solidFill>
              <a:srgbClr val="4BACC6">
                <a:lumMod val="40000"/>
                <a:lumOff val="60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Self-regulation factors: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Action 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planning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Action 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control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Barrier 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planning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Remembering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Commitment</a:t>
              </a: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5151087" y="368443"/>
              <a:ext cx="1152000" cy="513966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255487" y="467648"/>
              <a:ext cx="943200" cy="2448000"/>
            </a:xfrm>
            <a:prstGeom prst="rect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Behavior 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Intention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Use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Habit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255487" y="2988096"/>
              <a:ext cx="943200" cy="2448000"/>
            </a:xfrm>
            <a:prstGeom prst="rect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Behavior B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Intention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Use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Habit</a:t>
              </a: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2720780" y="467648"/>
              <a:ext cx="1800000" cy="936000"/>
            </a:xfrm>
            <a:prstGeom prst="rect">
              <a:avLst/>
            </a:prstGeom>
            <a:solidFill>
              <a:srgbClr val="4BACC6">
                <a:lumMod val="40000"/>
                <a:lumOff val="60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Risk factors: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Health 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knowledge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Vulnerability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Severity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" name="Right Arrow 64"/>
            <p:cNvSpPr/>
            <p:nvPr/>
          </p:nvSpPr>
          <p:spPr bwMode="auto">
            <a:xfrm>
              <a:off x="4520805" y="839648"/>
              <a:ext cx="630282" cy="192000"/>
            </a:xfrm>
            <a:prstGeom prst="rightArrow">
              <a:avLst>
                <a:gd name="adj1" fmla="val 50000"/>
                <a:gd name="adj2" fmla="val 67882"/>
              </a:avLst>
            </a:prstGeom>
            <a:solidFill>
              <a:srgbClr val="4BACC6">
                <a:lumMod val="40000"/>
                <a:lumOff val="60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" name="Right Arrow 65"/>
            <p:cNvSpPr/>
            <p:nvPr/>
          </p:nvSpPr>
          <p:spPr bwMode="auto">
            <a:xfrm>
              <a:off x="4520805" y="1847760"/>
              <a:ext cx="630282" cy="192000"/>
            </a:xfrm>
            <a:prstGeom prst="rightArrow">
              <a:avLst>
                <a:gd name="adj1" fmla="val 50000"/>
                <a:gd name="adj2" fmla="val 67882"/>
              </a:avLst>
            </a:prstGeom>
            <a:solidFill>
              <a:srgbClr val="4BACC6">
                <a:lumMod val="40000"/>
                <a:lumOff val="60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" name="Right Arrow 66"/>
            <p:cNvSpPr/>
            <p:nvPr/>
          </p:nvSpPr>
          <p:spPr bwMode="auto">
            <a:xfrm>
              <a:off x="4520805" y="2855872"/>
              <a:ext cx="630282" cy="192000"/>
            </a:xfrm>
            <a:prstGeom prst="rightArrow">
              <a:avLst>
                <a:gd name="adj1" fmla="val 50000"/>
                <a:gd name="adj2" fmla="val 67882"/>
              </a:avLst>
            </a:prstGeom>
            <a:solidFill>
              <a:srgbClr val="4BACC6">
                <a:lumMod val="40000"/>
                <a:lumOff val="60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8" name="Right Arrow 67"/>
            <p:cNvSpPr/>
            <p:nvPr/>
          </p:nvSpPr>
          <p:spPr bwMode="auto">
            <a:xfrm>
              <a:off x="4520805" y="3863984"/>
              <a:ext cx="630282" cy="192000"/>
            </a:xfrm>
            <a:prstGeom prst="rightArrow">
              <a:avLst>
                <a:gd name="adj1" fmla="val 50000"/>
                <a:gd name="adj2" fmla="val 67882"/>
              </a:avLst>
            </a:prstGeom>
            <a:solidFill>
              <a:srgbClr val="4BACC6">
                <a:lumMod val="40000"/>
                <a:lumOff val="60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9" name="Right Arrow 68"/>
            <p:cNvSpPr/>
            <p:nvPr/>
          </p:nvSpPr>
          <p:spPr bwMode="auto">
            <a:xfrm>
              <a:off x="4520805" y="4872096"/>
              <a:ext cx="630282" cy="192000"/>
            </a:xfrm>
            <a:prstGeom prst="rightArrow">
              <a:avLst>
                <a:gd name="adj1" fmla="val 50000"/>
                <a:gd name="adj2" fmla="val 67882"/>
              </a:avLst>
            </a:prstGeom>
            <a:solidFill>
              <a:srgbClr val="4BACC6">
                <a:lumMod val="40000"/>
                <a:lumOff val="60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72" name="Rectangle 1"/>
          <p:cNvSpPr>
            <a:spLocks noChangeArrowheads="1"/>
          </p:cNvSpPr>
          <p:nvPr/>
        </p:nvSpPr>
        <p:spPr bwMode="auto">
          <a:xfrm>
            <a:off x="107950" y="6423025"/>
            <a:ext cx="90662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0" dirty="0" err="1"/>
              <a:t>Mosler</a:t>
            </a:r>
            <a:r>
              <a:rPr lang="en-US" altLang="en-US" sz="1100" b="0" dirty="0"/>
              <a:t>, H.J., (2012). A systematic approach to behavior change interventions for the water and sanitation sector in developing </a:t>
            </a:r>
            <a:r>
              <a:rPr lang="en-US" altLang="en-US" sz="1100" b="0" dirty="0" smtClean="0"/>
              <a:t>countries</a:t>
            </a:r>
            <a:r>
              <a:rPr lang="en-US" altLang="en-US" sz="1100" dirty="0" smtClean="0"/>
              <a:t>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100" dirty="0" smtClean="0"/>
              <a:t>A</a:t>
            </a:r>
            <a:r>
              <a:rPr lang="en-US" altLang="en-US" sz="1100" b="0" dirty="0" smtClean="0"/>
              <a:t> </a:t>
            </a:r>
            <a:r>
              <a:rPr lang="en-US" altLang="en-US" sz="1100" b="0" dirty="0"/>
              <a:t>conceptual model, a review, and a guideline. International Journal of Environmental Health Research, 22 (5), 431-449.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 b="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dirty="0"/>
              <a:t>.</a:t>
            </a:r>
            <a:endParaRPr lang="de-CH" alt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4277316970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39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70" name="TextBox 30"/>
          <p:cNvSpPr txBox="1">
            <a:spLocks noChangeArrowheads="1"/>
          </p:cNvSpPr>
          <p:nvPr/>
        </p:nvSpPr>
        <p:spPr bwMode="auto">
          <a:xfrm>
            <a:off x="621244" y="227624"/>
            <a:ext cx="6400085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CH" altLang="en-US" sz="1800" dirty="0"/>
              <a:t>The </a:t>
            </a:r>
            <a:r>
              <a:rPr lang="de-CH" altLang="en-US" sz="1800" dirty="0" smtClean="0"/>
              <a:t>RANAS</a:t>
            </a:r>
            <a:r>
              <a:rPr lang="de-CH" altLang="en-US" sz="1800" dirty="0"/>
              <a:t> </a:t>
            </a:r>
            <a:r>
              <a:rPr lang="de-CH" altLang="en-US" sz="1800" dirty="0" err="1" smtClean="0"/>
              <a:t>model</a:t>
            </a:r>
            <a:r>
              <a:rPr lang="de-CH" altLang="en-US" sz="1800" dirty="0"/>
              <a:t>: </a:t>
            </a:r>
            <a:endParaRPr lang="de-CH" altLang="en-US" sz="1800" dirty="0" smtClean="0"/>
          </a:p>
          <a:p>
            <a:pPr eaLnBrk="1" hangingPunct="1"/>
            <a:r>
              <a:rPr lang="de-CH" altLang="en-US" sz="1800" dirty="0" smtClean="0"/>
              <a:t>R(</a:t>
            </a:r>
            <a:r>
              <a:rPr lang="de-CH" altLang="en-US" sz="1800" dirty="0" err="1" smtClean="0"/>
              <a:t>isk</a:t>
            </a:r>
            <a:r>
              <a:rPr lang="de-CH" altLang="en-US" sz="1800" dirty="0"/>
              <a:t>), A(</a:t>
            </a:r>
            <a:r>
              <a:rPr lang="de-CH" altLang="en-US" sz="1800" dirty="0" err="1"/>
              <a:t>ttitudes</a:t>
            </a:r>
            <a:r>
              <a:rPr lang="de-CH" altLang="en-US" sz="1800" dirty="0"/>
              <a:t>), N(</a:t>
            </a:r>
            <a:r>
              <a:rPr lang="de-CH" altLang="en-US" sz="1800" dirty="0" err="1"/>
              <a:t>orms</a:t>
            </a:r>
            <a:r>
              <a:rPr lang="de-CH" altLang="en-US" sz="1800" dirty="0"/>
              <a:t>), A(</a:t>
            </a:r>
            <a:r>
              <a:rPr lang="de-CH" altLang="en-US" sz="1800" dirty="0" err="1"/>
              <a:t>bility</a:t>
            </a:r>
            <a:r>
              <a:rPr lang="de-CH" altLang="en-US" sz="1800" dirty="0" smtClean="0"/>
              <a:t>) </a:t>
            </a:r>
            <a:r>
              <a:rPr lang="de-CH" altLang="en-US" sz="1800" dirty="0" err="1"/>
              <a:t>and</a:t>
            </a:r>
            <a:r>
              <a:rPr lang="de-CH" altLang="en-US" sz="1800" dirty="0"/>
              <a:t> S(elf-regulation)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683569" y="1036587"/>
            <a:ext cx="5544616" cy="5661411"/>
            <a:chOff x="278157" y="368442"/>
            <a:chExt cx="6090319" cy="6218609"/>
          </a:xfrm>
        </p:grpSpPr>
        <p:sp>
          <p:nvSpPr>
            <p:cNvPr id="33" name="Rectangle 32"/>
            <p:cNvSpPr/>
            <p:nvPr/>
          </p:nvSpPr>
          <p:spPr>
            <a:xfrm>
              <a:off x="278157" y="5796136"/>
              <a:ext cx="6090319" cy="790915"/>
            </a:xfrm>
            <a:prstGeom prst="rect">
              <a:avLst/>
            </a:prstGeom>
            <a:solidFill>
              <a:srgbClr val="F79646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2630671" y="368442"/>
              <a:ext cx="1980219" cy="5139661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2720780" y="1475760"/>
              <a:ext cx="1800000" cy="936000"/>
            </a:xfrm>
            <a:prstGeom prst="rect">
              <a:avLst/>
            </a:prstGeom>
            <a:solidFill>
              <a:srgbClr val="4BACC6">
                <a:lumMod val="40000"/>
                <a:lumOff val="60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Attitude factors: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Beliefs about costs and 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benefits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Feelings</a:t>
              </a: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2720780" y="2483872"/>
              <a:ext cx="1800000" cy="936000"/>
            </a:xfrm>
            <a:prstGeom prst="rect">
              <a:avLst/>
            </a:prstGeom>
            <a:solidFill>
              <a:srgbClr val="4BACC6">
                <a:lumMod val="40000"/>
                <a:lumOff val="60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Norm factors: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Others’ 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behavior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Others’ (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dis)approval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Personal importance</a:t>
              </a: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2720780" y="3491984"/>
              <a:ext cx="1800000" cy="936000"/>
            </a:xfrm>
            <a:prstGeom prst="rect">
              <a:avLst/>
            </a:prstGeom>
            <a:solidFill>
              <a:srgbClr val="4BACC6">
                <a:lumMod val="40000"/>
                <a:lumOff val="60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Ability factors: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How-to-do 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knowledge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Confidence in performance </a:t>
              </a:r>
              <a:endPara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Confidence in continuation </a:t>
              </a:r>
              <a:endPara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Confidence in 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recovering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2720780" y="4500096"/>
              <a:ext cx="1800000" cy="936000"/>
            </a:xfrm>
            <a:prstGeom prst="rect">
              <a:avLst/>
            </a:prstGeom>
            <a:solidFill>
              <a:srgbClr val="4BACC6">
                <a:lumMod val="40000"/>
                <a:lumOff val="60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Self-regulation factors: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Action 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planning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Action 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control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Barrier 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planning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Remembering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Commitment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5151087" y="368443"/>
              <a:ext cx="1152000" cy="513966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255487" y="467648"/>
              <a:ext cx="943200" cy="2448000"/>
            </a:xfrm>
            <a:prstGeom prst="rect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Behavior 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Intention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Use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Habit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255487" y="2988096"/>
              <a:ext cx="943200" cy="2448000"/>
            </a:xfrm>
            <a:prstGeom prst="rect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Behavior B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Intention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Use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Habit</a:t>
              </a: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2720780" y="467648"/>
              <a:ext cx="1800000" cy="936000"/>
            </a:xfrm>
            <a:prstGeom prst="rect">
              <a:avLst/>
            </a:prstGeom>
            <a:solidFill>
              <a:srgbClr val="4BACC6">
                <a:lumMod val="40000"/>
                <a:lumOff val="60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Risk factors: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Health </a:t>
              </a: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knowledge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Vulnerability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Severity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34033" y="5887429"/>
              <a:ext cx="1788709" cy="608329"/>
            </a:xfrm>
            <a:prstGeom prst="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Social context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435445" y="5887429"/>
              <a:ext cx="1788709" cy="608329"/>
            </a:xfrm>
            <a:prstGeom prst="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Physical context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436858" y="5887429"/>
              <a:ext cx="1788709" cy="608329"/>
            </a:xfrm>
            <a:prstGeom prst="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Personal context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278157" y="1583760"/>
              <a:ext cx="1800000" cy="720000"/>
            </a:xfrm>
            <a:prstGeom prst="rect">
              <a:avLst/>
            </a:prstGeom>
            <a:solidFill>
              <a:srgbClr val="8064A2">
                <a:lumMod val="60000"/>
                <a:lumOff val="40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Persuasive behavior change techniques</a:t>
              </a:r>
              <a:endParaRPr kumimoji="0" lang="en-US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278157" y="2591872"/>
              <a:ext cx="1800000" cy="720000"/>
            </a:xfrm>
            <a:prstGeom prst="rect">
              <a:avLst/>
            </a:prstGeom>
            <a:solidFill>
              <a:srgbClr val="8064A2">
                <a:lumMod val="60000"/>
                <a:lumOff val="40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Norm behavior change techniques</a:t>
              </a:r>
              <a:endParaRPr kumimoji="0" lang="en-US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278157" y="3599984"/>
              <a:ext cx="1800000" cy="720000"/>
            </a:xfrm>
            <a:prstGeom prst="rect">
              <a:avLst/>
            </a:prstGeom>
            <a:solidFill>
              <a:srgbClr val="8064A2">
                <a:lumMod val="60000"/>
                <a:lumOff val="40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Infrastructural, skill &amp; ability behavior change techniques</a:t>
              </a:r>
              <a:endParaRPr kumimoji="0" lang="en-US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278157" y="4608096"/>
              <a:ext cx="1800000" cy="720000"/>
            </a:xfrm>
            <a:prstGeom prst="rect">
              <a:avLst/>
            </a:prstGeom>
            <a:solidFill>
              <a:srgbClr val="8064A2">
                <a:lumMod val="60000"/>
                <a:lumOff val="40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Planning &amp; relapse prevention behavior change techniques</a:t>
              </a:r>
              <a:endParaRPr kumimoji="0" lang="en-US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278157" y="575648"/>
              <a:ext cx="1800000" cy="720000"/>
            </a:xfrm>
            <a:prstGeom prst="rect">
              <a:avLst/>
            </a:prstGeom>
            <a:solidFill>
              <a:srgbClr val="8064A2">
                <a:lumMod val="60000"/>
                <a:lumOff val="40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Information behavior change techniques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" name="Right Arrow 60"/>
            <p:cNvSpPr/>
            <p:nvPr/>
          </p:nvSpPr>
          <p:spPr bwMode="auto">
            <a:xfrm>
              <a:off x="2078156" y="839648"/>
              <a:ext cx="649015" cy="192000"/>
            </a:xfrm>
            <a:prstGeom prst="rightArrow">
              <a:avLst>
                <a:gd name="adj1" fmla="val 50000"/>
                <a:gd name="adj2" fmla="val 67882"/>
              </a:avLst>
            </a:prstGeom>
            <a:solidFill>
              <a:srgbClr val="8064A2">
                <a:lumMod val="60000"/>
                <a:lumOff val="40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2" name="Right Arrow 61"/>
            <p:cNvSpPr/>
            <p:nvPr/>
          </p:nvSpPr>
          <p:spPr bwMode="auto">
            <a:xfrm>
              <a:off x="2078156" y="1848060"/>
              <a:ext cx="649016" cy="191400"/>
            </a:xfrm>
            <a:prstGeom prst="rightArrow">
              <a:avLst>
                <a:gd name="adj1" fmla="val 50000"/>
                <a:gd name="adj2" fmla="val 67882"/>
              </a:avLst>
            </a:prstGeom>
            <a:solidFill>
              <a:srgbClr val="8064A2">
                <a:lumMod val="60000"/>
                <a:lumOff val="40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3" name="Right Arrow 62"/>
            <p:cNvSpPr/>
            <p:nvPr/>
          </p:nvSpPr>
          <p:spPr bwMode="auto">
            <a:xfrm>
              <a:off x="2078156" y="2855552"/>
              <a:ext cx="649016" cy="192641"/>
            </a:xfrm>
            <a:prstGeom prst="rightArrow">
              <a:avLst>
                <a:gd name="adj1" fmla="val 50000"/>
                <a:gd name="adj2" fmla="val 67882"/>
              </a:avLst>
            </a:prstGeom>
            <a:solidFill>
              <a:srgbClr val="8064A2">
                <a:lumMod val="60000"/>
                <a:lumOff val="40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Right Arrow 63"/>
            <p:cNvSpPr/>
            <p:nvPr/>
          </p:nvSpPr>
          <p:spPr bwMode="auto">
            <a:xfrm>
              <a:off x="2078156" y="3864284"/>
              <a:ext cx="648865" cy="191400"/>
            </a:xfrm>
            <a:prstGeom prst="rightArrow">
              <a:avLst>
                <a:gd name="adj1" fmla="val 50000"/>
                <a:gd name="adj2" fmla="val 67882"/>
              </a:avLst>
            </a:prstGeom>
            <a:solidFill>
              <a:srgbClr val="8064A2">
                <a:lumMod val="60000"/>
                <a:lumOff val="40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" name="Right Arrow 64"/>
            <p:cNvSpPr/>
            <p:nvPr/>
          </p:nvSpPr>
          <p:spPr bwMode="auto">
            <a:xfrm>
              <a:off x="2078156" y="4872396"/>
              <a:ext cx="648865" cy="191400"/>
            </a:xfrm>
            <a:prstGeom prst="rightArrow">
              <a:avLst>
                <a:gd name="adj1" fmla="val 50000"/>
                <a:gd name="adj2" fmla="val 67882"/>
              </a:avLst>
            </a:prstGeom>
            <a:solidFill>
              <a:srgbClr val="8064A2">
                <a:lumMod val="60000"/>
                <a:lumOff val="40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" name="Right Arrow 65"/>
            <p:cNvSpPr/>
            <p:nvPr/>
          </p:nvSpPr>
          <p:spPr bwMode="auto">
            <a:xfrm>
              <a:off x="4520805" y="839648"/>
              <a:ext cx="630282" cy="192000"/>
            </a:xfrm>
            <a:prstGeom prst="rightArrow">
              <a:avLst>
                <a:gd name="adj1" fmla="val 50000"/>
                <a:gd name="adj2" fmla="val 67882"/>
              </a:avLst>
            </a:prstGeom>
            <a:solidFill>
              <a:srgbClr val="4BACC6">
                <a:lumMod val="40000"/>
                <a:lumOff val="60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" name="Right Arrow 66"/>
            <p:cNvSpPr/>
            <p:nvPr/>
          </p:nvSpPr>
          <p:spPr bwMode="auto">
            <a:xfrm>
              <a:off x="4520805" y="1847760"/>
              <a:ext cx="630282" cy="192000"/>
            </a:xfrm>
            <a:prstGeom prst="rightArrow">
              <a:avLst>
                <a:gd name="adj1" fmla="val 50000"/>
                <a:gd name="adj2" fmla="val 67882"/>
              </a:avLst>
            </a:prstGeom>
            <a:solidFill>
              <a:srgbClr val="4BACC6">
                <a:lumMod val="40000"/>
                <a:lumOff val="60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8" name="Right Arrow 67"/>
            <p:cNvSpPr/>
            <p:nvPr/>
          </p:nvSpPr>
          <p:spPr bwMode="auto">
            <a:xfrm>
              <a:off x="4520805" y="2855872"/>
              <a:ext cx="630282" cy="192000"/>
            </a:xfrm>
            <a:prstGeom prst="rightArrow">
              <a:avLst>
                <a:gd name="adj1" fmla="val 50000"/>
                <a:gd name="adj2" fmla="val 67882"/>
              </a:avLst>
            </a:prstGeom>
            <a:solidFill>
              <a:srgbClr val="4BACC6">
                <a:lumMod val="40000"/>
                <a:lumOff val="60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9" name="Right Arrow 68"/>
            <p:cNvSpPr/>
            <p:nvPr/>
          </p:nvSpPr>
          <p:spPr bwMode="auto">
            <a:xfrm>
              <a:off x="4520805" y="3863984"/>
              <a:ext cx="630282" cy="192000"/>
            </a:xfrm>
            <a:prstGeom prst="rightArrow">
              <a:avLst>
                <a:gd name="adj1" fmla="val 50000"/>
                <a:gd name="adj2" fmla="val 67882"/>
              </a:avLst>
            </a:prstGeom>
            <a:solidFill>
              <a:srgbClr val="4BACC6">
                <a:lumMod val="40000"/>
                <a:lumOff val="60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0" name="Right Arrow 69"/>
            <p:cNvSpPr/>
            <p:nvPr/>
          </p:nvSpPr>
          <p:spPr bwMode="auto">
            <a:xfrm>
              <a:off x="4520805" y="4872096"/>
              <a:ext cx="630282" cy="192000"/>
            </a:xfrm>
            <a:prstGeom prst="rightArrow">
              <a:avLst>
                <a:gd name="adj1" fmla="val 50000"/>
                <a:gd name="adj2" fmla="val 67882"/>
              </a:avLst>
            </a:prstGeom>
            <a:solidFill>
              <a:srgbClr val="4BACC6">
                <a:lumMod val="40000"/>
                <a:lumOff val="60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" name="Right Arrow 70"/>
            <p:cNvSpPr/>
            <p:nvPr/>
          </p:nvSpPr>
          <p:spPr bwMode="auto">
            <a:xfrm rot="16200000">
              <a:off x="4515590" y="5326827"/>
              <a:ext cx="730800" cy="207817"/>
            </a:xfrm>
            <a:prstGeom prst="rightArrow">
              <a:avLst>
                <a:gd name="adj1" fmla="val 50000"/>
                <a:gd name="adj2" fmla="val 67882"/>
              </a:avLst>
            </a:prstGeom>
            <a:solidFill>
              <a:srgbClr val="F79646">
                <a:lumMod val="60000"/>
                <a:lumOff val="40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" name="Right Arrow 71"/>
            <p:cNvSpPr/>
            <p:nvPr/>
          </p:nvSpPr>
          <p:spPr bwMode="auto">
            <a:xfrm rot="16200000">
              <a:off x="3472863" y="5544308"/>
              <a:ext cx="295837" cy="207817"/>
            </a:xfrm>
            <a:prstGeom prst="rightArrow">
              <a:avLst>
                <a:gd name="adj1" fmla="val 50000"/>
                <a:gd name="adj2" fmla="val 67882"/>
              </a:avLst>
            </a:prstGeom>
            <a:solidFill>
              <a:srgbClr val="F79646">
                <a:lumMod val="60000"/>
                <a:lumOff val="40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442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 indent="-790575">
              <a:buAutoNum type="arabicParenR"/>
            </a:pPr>
            <a:endParaRPr lang="en-GB" dirty="0" smtClean="0">
              <a:latin typeface="Arial" panose="020B0604020202020204" pitchFamily="34" charset="0"/>
            </a:endParaRPr>
          </a:p>
          <a:p>
            <a:pPr marL="87313" lvl="2" indent="0">
              <a:buNone/>
            </a:pPr>
            <a:endParaRPr lang="en-GB" dirty="0">
              <a:latin typeface="Arial" panose="020B0604020202020204" pitchFamily="34" charset="0"/>
            </a:endParaRPr>
          </a:p>
          <a:p>
            <a:pPr marL="104775" lvl="2" indent="0">
              <a:buNone/>
            </a:pPr>
            <a:endParaRPr lang="en-GB" dirty="0" smtClean="0">
              <a:latin typeface="Arial" panose="020B0604020202020204" pitchFamily="34" charset="0"/>
            </a:endParaRPr>
          </a:p>
          <a:p>
            <a:pPr lvl="2" indent="-790575">
              <a:buAutoNum type="arabicParenR"/>
            </a:pPr>
            <a:endParaRPr lang="en-GB" dirty="0">
              <a:latin typeface="Arial" panose="020B0604020202020204" pitchFamily="34" charset="0"/>
            </a:endParaRPr>
          </a:p>
          <a:p>
            <a:pPr lvl="2" indent="-790575">
              <a:buAutoNum type="arabicParenR"/>
            </a:pPr>
            <a:endParaRPr lang="en-GB" dirty="0" smtClean="0">
              <a:latin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5594" y="547911"/>
            <a:ext cx="6624638" cy="504825"/>
          </a:xfrm>
          <a:prstGeom prst="rect">
            <a:avLst/>
          </a:prstGeom>
          <a:solidFill>
            <a:srgbClr val="A31D23"/>
          </a:solidFill>
          <a:ln w="9525">
            <a:noFill/>
            <a:miter lim="800000"/>
            <a:headEnd/>
            <a:tailEnd/>
          </a:ln>
        </p:spPr>
        <p:txBody>
          <a:bodyPr vert="horz" wrap="square" lIns="360000" tIns="46800" rIns="360000" bIns="468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9pPr>
          </a:lstStyle>
          <a:p>
            <a:r>
              <a:rPr lang="en-US" altLang="en-US" sz="2800" kern="0" smtClean="0"/>
              <a:t>Evidence based behavior change protocol</a:t>
            </a:r>
            <a:endParaRPr lang="en-US" altLang="en-US" sz="2800" kern="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529200"/>
            <a:ext cx="6804248" cy="641350"/>
          </a:xfrm>
        </p:spPr>
        <p:txBody>
          <a:bodyPr/>
          <a:lstStyle/>
          <a:p>
            <a:r>
              <a:rPr lang="en-US" altLang="en-US" sz="2800" dirty="0" smtClean="0"/>
              <a:t>Evidence-based </a:t>
            </a:r>
            <a:r>
              <a:rPr lang="en-US" altLang="en-US" sz="2800" dirty="0"/>
              <a:t>behavior change protocol</a:t>
            </a:r>
            <a:endParaRPr lang="en-GB" sz="2800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7950" y="1285709"/>
            <a:ext cx="9036050" cy="5041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1600" dirty="0" smtClean="0"/>
              <a:t>Phase 1</a:t>
            </a:r>
            <a:r>
              <a:rPr lang="en-US" altLang="en-US" sz="1600" dirty="0"/>
              <a:t>. </a:t>
            </a:r>
            <a:r>
              <a:rPr lang="en-US" altLang="en-US" sz="1400" dirty="0"/>
              <a:t>Identify behavioral determinants</a:t>
            </a:r>
            <a:endParaRPr lang="de-CH" altLang="en-US" sz="1400" dirty="0"/>
          </a:p>
          <a:p>
            <a:pPr algn="l">
              <a:buFont typeface="Arial" panose="020B0604020202020204" pitchFamily="34" charset="0"/>
              <a:buAutoNum type="alphaLcPeriod"/>
            </a:pPr>
            <a:r>
              <a:rPr lang="en-US" altLang="en-US" sz="1400" b="0" dirty="0"/>
              <a:t>Define the behavior </a:t>
            </a:r>
            <a:r>
              <a:rPr lang="en-US" altLang="en-US" sz="1400" b="0" dirty="0" smtClean="0"/>
              <a:t>that needs changing </a:t>
            </a:r>
            <a:r>
              <a:rPr lang="en-US" altLang="en-US" sz="1400" b="0" dirty="0"/>
              <a:t>and the target population to be tackled</a:t>
            </a:r>
          </a:p>
          <a:p>
            <a:pPr algn="l">
              <a:buFont typeface="Arial" panose="020B0604020202020204" pitchFamily="34" charset="0"/>
              <a:buAutoNum type="alphaLcPeriod"/>
            </a:pPr>
            <a:r>
              <a:rPr lang="en-US" altLang="en-US" sz="1400" b="0" dirty="0"/>
              <a:t>Conduct qualitative interviews about the favoring and hindering </a:t>
            </a:r>
            <a:r>
              <a:rPr lang="en-US" altLang="en-US" sz="1400" b="0" dirty="0" smtClean="0"/>
              <a:t>contextual factor of </a:t>
            </a:r>
            <a:r>
              <a:rPr lang="en-US" altLang="en-US" sz="1400" b="0" dirty="0"/>
              <a:t>the behavior</a:t>
            </a:r>
            <a:endParaRPr lang="de-CH" altLang="en-US" sz="1400" b="0" dirty="0"/>
          </a:p>
          <a:p>
            <a:pPr algn="l">
              <a:buFont typeface="Arial" panose="020B0604020202020204" pitchFamily="34" charset="0"/>
              <a:buAutoNum type="alphaLcPeriod"/>
            </a:pPr>
            <a:r>
              <a:rPr lang="en-US" altLang="en-US" sz="1400" b="0" dirty="0"/>
              <a:t>Allocate behavioral </a:t>
            </a:r>
            <a:r>
              <a:rPr lang="en-US" altLang="en-US" sz="1400" b="0" dirty="0" smtClean="0"/>
              <a:t>factors </a:t>
            </a:r>
            <a:r>
              <a:rPr lang="en-US" altLang="en-US" sz="1400" b="0" dirty="0"/>
              <a:t>to the factors of the RANAS </a:t>
            </a:r>
            <a:r>
              <a:rPr lang="en-US" altLang="en-US" sz="1400" b="0" dirty="0" smtClean="0"/>
              <a:t>model</a:t>
            </a:r>
            <a:endParaRPr lang="de-CH" altLang="en-US" sz="1400" b="0" dirty="0"/>
          </a:p>
          <a:p>
            <a:pPr algn="l"/>
            <a:r>
              <a:rPr lang="en-US" altLang="en-US" sz="1400" dirty="0"/>
              <a:t> </a:t>
            </a:r>
            <a:endParaRPr lang="de-CH" altLang="en-US" sz="1400" dirty="0"/>
          </a:p>
          <a:p>
            <a:pPr algn="l"/>
            <a:r>
              <a:rPr lang="en-US" altLang="en-US" sz="1400" dirty="0" smtClean="0"/>
              <a:t>Phase 2. Measure behavioral determinants</a:t>
            </a:r>
            <a:endParaRPr lang="de-CH" altLang="en-US" sz="1400" dirty="0" smtClean="0"/>
          </a:p>
          <a:p>
            <a:pPr algn="l">
              <a:buFont typeface="Arial" panose="020B0604020202020204" pitchFamily="34" charset="0"/>
              <a:buAutoNum type="alphaLcPeriod"/>
            </a:pPr>
            <a:r>
              <a:rPr lang="en-US" altLang="en-US" sz="1400" b="0" dirty="0" smtClean="0"/>
              <a:t>Develop a questionnaire to measure behavioral factors and behaviors, and carry out observations</a:t>
            </a:r>
          </a:p>
          <a:p>
            <a:pPr algn="l">
              <a:buFont typeface="Arial" panose="020B0604020202020204" pitchFamily="34" charset="0"/>
              <a:buAutoNum type="alphaLcPeriod"/>
            </a:pPr>
            <a:r>
              <a:rPr lang="en-US" altLang="en-US" sz="1400" b="0" dirty="0" smtClean="0"/>
              <a:t>Conduct a representative baseline survey </a:t>
            </a:r>
          </a:p>
          <a:p>
            <a:pPr>
              <a:buFont typeface="Arial" panose="020B0604020202020204" pitchFamily="34" charset="0"/>
              <a:buAutoNum type="alphaLcPeriod"/>
            </a:pPr>
            <a:r>
              <a:rPr lang="en-US" altLang="en-US" sz="1400" b="0" dirty="0"/>
              <a:t>Determine the factors </a:t>
            </a:r>
            <a:r>
              <a:rPr lang="en-US" altLang="en-US" sz="1400" b="0" dirty="0" smtClean="0"/>
              <a:t>that </a:t>
            </a:r>
            <a:r>
              <a:rPr lang="en-US" altLang="en-US" sz="1400" b="0" dirty="0"/>
              <a:t>steer the target </a:t>
            </a:r>
            <a:r>
              <a:rPr lang="en-US" altLang="en-US" sz="1400" b="0" dirty="0" smtClean="0"/>
              <a:t>behavior</a:t>
            </a:r>
            <a:endParaRPr lang="de-CH" altLang="en-US" sz="1400" b="0" dirty="0" smtClean="0"/>
          </a:p>
          <a:p>
            <a:pPr algn="l"/>
            <a:r>
              <a:rPr lang="en-US" altLang="en-US" sz="1400" dirty="0"/>
              <a:t> </a:t>
            </a:r>
            <a:endParaRPr lang="de-CH" altLang="en-US" sz="1400" dirty="0"/>
          </a:p>
          <a:p>
            <a:pPr algn="l"/>
            <a:r>
              <a:rPr lang="en-US" altLang="en-US" sz="1400" dirty="0" smtClean="0"/>
              <a:t>Phase 3</a:t>
            </a:r>
            <a:r>
              <a:rPr lang="en-US" altLang="en-US" sz="1400" dirty="0"/>
              <a:t>. </a:t>
            </a:r>
            <a:r>
              <a:rPr lang="en-US" altLang="en-US" sz="1400" dirty="0" smtClean="0"/>
              <a:t>Select </a:t>
            </a:r>
            <a:r>
              <a:rPr lang="en-US" altLang="en-US" sz="1400" dirty="0"/>
              <a:t>behavior change techniques (BCTs) and </a:t>
            </a:r>
            <a:r>
              <a:rPr lang="en-US" altLang="en-US" sz="1400" dirty="0" smtClean="0"/>
              <a:t>design a behavior change strategy</a:t>
            </a:r>
            <a:endParaRPr lang="de-CH" altLang="en-US" sz="1400" dirty="0"/>
          </a:p>
          <a:p>
            <a:pPr algn="l">
              <a:buFont typeface="Arial" panose="020B0604020202020204" pitchFamily="34" charset="0"/>
              <a:buAutoNum type="alphaLcPeriod"/>
            </a:pPr>
            <a:r>
              <a:rPr lang="en-US" altLang="en-US" sz="1400" b="0" dirty="0" smtClean="0"/>
              <a:t>Select </a:t>
            </a:r>
            <a:r>
              <a:rPr lang="en-US" altLang="en-US" sz="1400" b="0" dirty="0"/>
              <a:t>BCTs to change behavior steering </a:t>
            </a:r>
            <a:r>
              <a:rPr lang="en-US" altLang="en-US" sz="1400" b="0" dirty="0" smtClean="0"/>
              <a:t>factors</a:t>
            </a:r>
            <a:endParaRPr lang="en-US" altLang="en-US" sz="1400" b="0" dirty="0"/>
          </a:p>
          <a:p>
            <a:pPr algn="l">
              <a:buFont typeface="Arial" panose="020B0604020202020204" pitchFamily="34" charset="0"/>
              <a:buAutoNum type="alphaLcPeriod"/>
            </a:pPr>
            <a:r>
              <a:rPr lang="en-US" altLang="en-US" sz="1400" b="0" dirty="0" smtClean="0"/>
              <a:t>Develop and design behavior change strategy (including definition of communication channel, etc.)</a:t>
            </a:r>
          </a:p>
          <a:p>
            <a:pPr algn="l">
              <a:buFont typeface="Arial" panose="020B0604020202020204" pitchFamily="34" charset="0"/>
              <a:buAutoNum type="alphaLcPeriod"/>
            </a:pPr>
            <a:endParaRPr lang="en-US" altLang="en-US" sz="1400" b="0" dirty="0"/>
          </a:p>
          <a:p>
            <a:r>
              <a:rPr lang="en-US" altLang="en-US" sz="1400" dirty="0" smtClean="0"/>
              <a:t>Phase 4</a:t>
            </a:r>
            <a:r>
              <a:rPr lang="en-US" altLang="en-US" sz="1400" dirty="0"/>
              <a:t>. Implement and </a:t>
            </a:r>
            <a:r>
              <a:rPr lang="en-US" altLang="en-US" sz="1400" dirty="0" smtClean="0"/>
              <a:t>evaluate promotion </a:t>
            </a:r>
            <a:r>
              <a:rPr lang="en-US" altLang="en-US" sz="1400" dirty="0"/>
              <a:t>strategies</a:t>
            </a:r>
            <a:endParaRPr lang="de-CH" altLang="en-US" sz="1400" dirty="0"/>
          </a:p>
          <a:p>
            <a:pPr>
              <a:buFont typeface="Arial" panose="020B0604020202020204" pitchFamily="34" charset="0"/>
              <a:buAutoNum type="alphaLcPeriod"/>
            </a:pPr>
            <a:r>
              <a:rPr lang="en-US" altLang="en-US" sz="1400" b="0" dirty="0" smtClean="0"/>
              <a:t>Implement the interventions</a:t>
            </a:r>
          </a:p>
          <a:p>
            <a:pPr>
              <a:buFont typeface="Arial" panose="020B0604020202020204" pitchFamily="34" charset="0"/>
              <a:buAutoNum type="alphaLcPeriod"/>
            </a:pPr>
            <a:r>
              <a:rPr lang="en-US" altLang="en-US" sz="1400" b="0" dirty="0" smtClean="0"/>
              <a:t>Do a follow-up survey</a:t>
            </a:r>
            <a:endParaRPr lang="de-CH" altLang="en-US" sz="1400" b="0" dirty="0"/>
          </a:p>
          <a:p>
            <a:pPr>
              <a:buFont typeface="Arial" panose="020B0604020202020204" pitchFamily="34" charset="0"/>
              <a:buAutoNum type="alphaLcPeriod"/>
            </a:pPr>
            <a:r>
              <a:rPr lang="en-US" altLang="en-US" sz="1400" b="0" dirty="0" smtClean="0"/>
              <a:t>Adaptation of the strategy if needed</a:t>
            </a:r>
            <a:r>
              <a:rPr lang="en-US" altLang="en-US" sz="1600" dirty="0"/>
              <a:t/>
            </a:r>
            <a:br>
              <a:rPr lang="en-US" altLang="en-US" sz="1600" dirty="0"/>
            </a:br>
            <a:r>
              <a:rPr lang="en-US" altLang="en-US" sz="2000" dirty="0"/>
              <a:t> </a:t>
            </a:r>
            <a:endParaRPr lang="de-CH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166978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9200"/>
            <a:ext cx="6588000" cy="641350"/>
          </a:xfrm>
        </p:spPr>
        <p:txBody>
          <a:bodyPr/>
          <a:lstStyle/>
          <a:p>
            <a:r>
              <a:rPr lang="de-CH" dirty="0" err="1" smtClean="0"/>
              <a:t>Introduction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Which of your own </a:t>
            </a:r>
            <a:r>
              <a:rPr lang="en-GB" sz="2400" dirty="0"/>
              <a:t>behaviours </a:t>
            </a:r>
            <a:r>
              <a:rPr lang="en-GB" sz="2400" dirty="0" smtClean="0"/>
              <a:t>have you </a:t>
            </a:r>
            <a:r>
              <a:rPr lang="en-GB" sz="2400" dirty="0"/>
              <a:t>wanted to change</a:t>
            </a:r>
            <a:r>
              <a:rPr lang="en-GB" sz="2400" dirty="0" smtClean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 err="1"/>
              <a:t>When</a:t>
            </a:r>
            <a:r>
              <a:rPr lang="de-CH" sz="2400" dirty="0"/>
              <a:t> </a:t>
            </a:r>
            <a:r>
              <a:rPr lang="de-CH" sz="2400" dirty="0" err="1"/>
              <a:t>did</a:t>
            </a:r>
            <a:r>
              <a:rPr lang="de-CH" sz="2400" dirty="0"/>
              <a:t> </a:t>
            </a:r>
            <a:r>
              <a:rPr lang="de-CH" sz="2400" dirty="0" err="1"/>
              <a:t>you</a:t>
            </a:r>
            <a:r>
              <a:rPr lang="de-CH" sz="2400" dirty="0"/>
              <a:t> last </a:t>
            </a:r>
            <a:r>
              <a:rPr lang="de-CH" sz="2400" dirty="0" err="1"/>
              <a:t>change</a:t>
            </a:r>
            <a:r>
              <a:rPr lang="de-CH" sz="2400" dirty="0"/>
              <a:t> </a:t>
            </a:r>
            <a:r>
              <a:rPr lang="de-CH" sz="2400" dirty="0" smtClean="0"/>
              <a:t>a </a:t>
            </a:r>
            <a:r>
              <a:rPr lang="de-CH" sz="2400" dirty="0" err="1" smtClean="0"/>
              <a:t>behavior</a:t>
            </a:r>
            <a:r>
              <a:rPr lang="de-CH" sz="2400" dirty="0" smtClean="0"/>
              <a:t> </a:t>
            </a:r>
            <a:r>
              <a:rPr lang="de-CH" sz="2400" dirty="0" err="1" smtClean="0"/>
              <a:t>of</a:t>
            </a:r>
            <a:r>
              <a:rPr lang="de-CH" sz="2400" dirty="0" smtClean="0"/>
              <a:t> </a:t>
            </a:r>
            <a:r>
              <a:rPr lang="de-CH" sz="2400" dirty="0" err="1" smtClean="0"/>
              <a:t>your</a:t>
            </a:r>
            <a:r>
              <a:rPr lang="de-CH" sz="2400" dirty="0" smtClean="0"/>
              <a:t> </a:t>
            </a:r>
            <a:r>
              <a:rPr lang="de-CH" sz="2400" dirty="0" err="1" smtClean="0"/>
              <a:t>own</a:t>
            </a:r>
            <a:r>
              <a:rPr lang="de-CH" sz="2400" dirty="0" smtClean="0"/>
              <a:t>?</a:t>
            </a:r>
            <a:endParaRPr lang="en-GB" sz="2400" dirty="0"/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0000"/>
              </a:solidFill>
              <a:ea typeface="MS PGothic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ea typeface="MS PGothic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ea typeface="MS PGothic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  <a:ea typeface="MS PGothic" pitchFamily="34" charset="-128"/>
              </a:rPr>
              <a:t/>
            </a:r>
            <a:br>
              <a:rPr lang="en-US" sz="2400" dirty="0">
                <a:solidFill>
                  <a:schemeClr val="accent3">
                    <a:lumMod val="50000"/>
                  </a:schemeClr>
                </a:solidFill>
                <a:ea typeface="MS PGothic" pitchFamily="34" charset="-128"/>
              </a:rPr>
            </a:br>
            <a:r>
              <a:rPr lang="en-US" sz="2400" dirty="0">
                <a:solidFill>
                  <a:schemeClr val="accent3">
                    <a:lumMod val="50000"/>
                  </a:schemeClr>
                </a:solidFill>
                <a:ea typeface="MS PGothic" pitchFamily="34" charset="-128"/>
              </a:rPr>
              <a:t/>
            </a:r>
            <a:br>
              <a:rPr lang="en-US" sz="2400" dirty="0">
                <a:solidFill>
                  <a:schemeClr val="accent3">
                    <a:lumMod val="50000"/>
                  </a:schemeClr>
                </a:solidFill>
                <a:ea typeface="MS PGothic" pitchFamily="34" charset="-128"/>
              </a:rPr>
            </a:br>
            <a:endParaRPr lang="en-GB" sz="2400" dirty="0"/>
          </a:p>
        </p:txBody>
      </p:sp>
      <p:pic>
        <p:nvPicPr>
          <p:cNvPr id="1028" name="Picture 4" descr="http://s.newsweek.com/sites/www.newsweek.com/files/2014/10/23/10-23-14-smoking-ban-cam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767" y="1394915"/>
            <a:ext cx="2463243" cy="144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Bildergebnis für sport"/>
          <p:cNvSpPr>
            <a:spLocks noChangeAspect="1" noChangeArrowheads="1"/>
          </p:cNvSpPr>
          <p:nvPr/>
        </p:nvSpPr>
        <p:spPr bwMode="auto">
          <a:xfrm>
            <a:off x="4932040" y="3055980"/>
            <a:ext cx="1655960" cy="165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4" name="Picture 10" descr="http://www.radiobeo.ch/wp-content/uploads/2013/09/sport-465x26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166" y="3008916"/>
            <a:ext cx="2339741" cy="131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our-food-recipes.com/wp-content/uploads/2015/02/newfoodpyramid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949" y="4365104"/>
            <a:ext cx="2817665" cy="231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fitnessvsweightloss.com/wp-content/uploads/2014/08/bad-habit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3184134"/>
            <a:ext cx="1780467" cy="178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753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4213" y="1628800"/>
            <a:ext cx="7775575" cy="70788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</a:pPr>
            <a:r>
              <a:rPr lang="fr-FR" altLang="fr-FR" sz="2000" dirty="0" err="1" smtClean="0">
                <a:cs typeface="Arial" charset="0"/>
              </a:rPr>
              <a:t>Increase</a:t>
            </a:r>
            <a:r>
              <a:rPr lang="fr-FR" altLang="fr-FR" sz="2000" dirty="0" smtClean="0">
                <a:cs typeface="Arial" charset="0"/>
              </a:rPr>
              <a:t> </a:t>
            </a:r>
            <a:r>
              <a:rPr lang="fr-FR" altLang="fr-FR" sz="2000" dirty="0" err="1" smtClean="0">
                <a:cs typeface="Arial" charset="0"/>
              </a:rPr>
              <a:t>knowledge</a:t>
            </a:r>
            <a:r>
              <a:rPr lang="fr-FR" altLang="fr-FR" sz="2000" dirty="0" smtClean="0">
                <a:cs typeface="Arial" charset="0"/>
              </a:rPr>
              <a:t> about </a:t>
            </a:r>
            <a:r>
              <a:rPr lang="fr-FR" altLang="fr-FR" sz="2000" dirty="0" err="1" smtClean="0">
                <a:cs typeface="Arial" charset="0"/>
              </a:rPr>
              <a:t>behavior</a:t>
            </a:r>
            <a:r>
              <a:rPr lang="fr-FR" altLang="fr-FR" sz="2000" dirty="0" smtClean="0">
                <a:cs typeface="Arial" charset="0"/>
              </a:rPr>
              <a:t> change and </a:t>
            </a:r>
            <a:r>
              <a:rPr lang="fr-FR" altLang="fr-FR" sz="2000" dirty="0" err="1" smtClean="0">
                <a:cs typeface="Arial" charset="0"/>
              </a:rPr>
              <a:t>introduce</a:t>
            </a:r>
            <a:r>
              <a:rPr lang="fr-FR" altLang="fr-FR" sz="2000" dirty="0" smtClean="0">
                <a:cs typeface="Arial" charset="0"/>
              </a:rPr>
              <a:t> the RANAS </a:t>
            </a:r>
            <a:r>
              <a:rPr lang="fr-FR" altLang="fr-FR" sz="2000" dirty="0" err="1" smtClean="0">
                <a:cs typeface="Arial" charset="0"/>
              </a:rPr>
              <a:t>approach</a:t>
            </a:r>
            <a:endParaRPr lang="fr-FR" altLang="fr-FR" sz="2000" dirty="0" smtClean="0">
              <a:cs typeface="Arial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529200"/>
            <a:ext cx="6840860" cy="640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Goal of </a:t>
            </a:r>
            <a:r>
              <a:rPr lang="fr-FR" dirty="0"/>
              <a:t>S</a:t>
            </a:r>
            <a:r>
              <a:rPr lang="fr-FR" dirty="0" smtClean="0"/>
              <a:t>ession 1</a:t>
            </a:r>
            <a:endParaRPr lang="fr-FR" dirty="0"/>
          </a:p>
        </p:txBody>
      </p:sp>
      <p:sp>
        <p:nvSpPr>
          <p:cNvPr id="20488" name="TextBox 9"/>
          <p:cNvSpPr txBox="1">
            <a:spLocks noChangeArrowheads="1"/>
          </p:cNvSpPr>
          <p:nvPr/>
        </p:nvSpPr>
        <p:spPr bwMode="auto">
          <a:xfrm>
            <a:off x="684213" y="3148518"/>
            <a:ext cx="6408067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SzPct val="12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SzTx/>
            </a:pPr>
            <a:r>
              <a:rPr lang="fr-FR" altLang="fr-FR" sz="2000" dirty="0" err="1" smtClean="0"/>
              <a:t>Share</a:t>
            </a:r>
            <a:r>
              <a:rPr lang="fr-FR" altLang="fr-FR" sz="2000" dirty="0" smtClean="0"/>
              <a:t> </a:t>
            </a:r>
            <a:r>
              <a:rPr lang="fr-FR" altLang="fr-FR" sz="2000" dirty="0" err="1" smtClean="0"/>
              <a:t>people’s</a:t>
            </a:r>
            <a:r>
              <a:rPr lang="fr-FR" altLang="fr-FR" sz="2000" dirty="0" smtClean="0"/>
              <a:t> </a:t>
            </a:r>
            <a:r>
              <a:rPr lang="fr-FR" altLang="fr-FR" sz="2000" dirty="0" err="1" smtClean="0"/>
              <a:t>own</a:t>
            </a:r>
            <a:r>
              <a:rPr lang="fr-FR" altLang="fr-FR" sz="2000" dirty="0" smtClean="0"/>
              <a:t> </a:t>
            </a:r>
            <a:r>
              <a:rPr lang="fr-FR" altLang="fr-FR" sz="2000" dirty="0" err="1" smtClean="0"/>
              <a:t>experiences</a:t>
            </a:r>
            <a:endParaRPr lang="fr-FR" altLang="fr-FR" sz="2000" dirty="0" smtClean="0"/>
          </a:p>
          <a:p>
            <a:pPr eaLnBrk="1" hangingPunct="1">
              <a:buSzTx/>
            </a:pPr>
            <a:r>
              <a:rPr lang="fr-FR" altLang="fr-FR" sz="2000" dirty="0" err="1" smtClean="0"/>
              <a:t>Become</a:t>
            </a:r>
            <a:r>
              <a:rPr lang="fr-FR" altLang="fr-FR" sz="2000" dirty="0" smtClean="0"/>
              <a:t> </a:t>
            </a:r>
            <a:r>
              <a:rPr lang="fr-FR" altLang="fr-FR" sz="2000" dirty="0" err="1" smtClean="0"/>
              <a:t>familiar</a:t>
            </a:r>
            <a:r>
              <a:rPr lang="fr-FR" altLang="fr-FR" sz="2000" dirty="0" smtClean="0"/>
              <a:t> </a:t>
            </a:r>
            <a:r>
              <a:rPr lang="fr-FR" altLang="fr-FR" sz="2000" dirty="0" err="1" smtClean="0"/>
              <a:t>with</a:t>
            </a:r>
            <a:r>
              <a:rPr lang="fr-FR" altLang="fr-FR" sz="2000" dirty="0" smtClean="0"/>
              <a:t> the </a:t>
            </a:r>
            <a:r>
              <a:rPr lang="fr-FR" altLang="fr-FR" sz="2000" dirty="0" err="1" smtClean="0"/>
              <a:t>Ranas</a:t>
            </a:r>
            <a:r>
              <a:rPr lang="fr-FR" altLang="fr-FR" sz="2000" dirty="0" smtClean="0"/>
              <a:t> model</a:t>
            </a:r>
          </a:p>
          <a:p>
            <a:pPr eaLnBrk="1" hangingPunct="1">
              <a:buSzTx/>
            </a:pPr>
            <a:r>
              <a:rPr lang="fr-FR" altLang="fr-FR" sz="2000" dirty="0" smtClean="0"/>
              <a:t>Know the </a:t>
            </a:r>
            <a:r>
              <a:rPr lang="fr-FR" altLang="fr-FR" sz="2000" dirty="0" err="1" smtClean="0"/>
              <a:t>factors</a:t>
            </a:r>
            <a:r>
              <a:rPr lang="fr-FR" altLang="fr-FR" sz="2000" dirty="0" smtClean="0"/>
              <a:t> </a:t>
            </a:r>
            <a:r>
              <a:rPr lang="fr-FR" altLang="fr-FR" sz="2000" dirty="0" err="1" smtClean="0"/>
              <a:t>that</a:t>
            </a:r>
            <a:r>
              <a:rPr lang="fr-FR" altLang="fr-FR" sz="2000" dirty="0" smtClean="0"/>
              <a:t> </a:t>
            </a:r>
            <a:r>
              <a:rPr lang="fr-FR" altLang="fr-FR" sz="2000" dirty="0" err="1" smtClean="0"/>
              <a:t>determine</a:t>
            </a:r>
            <a:r>
              <a:rPr lang="fr-FR" altLang="fr-FR" sz="2000" dirty="0" smtClean="0"/>
              <a:t> </a:t>
            </a:r>
            <a:r>
              <a:rPr lang="fr-FR" altLang="fr-FR" sz="2000" dirty="0" err="1" smtClean="0"/>
              <a:t>behaviors</a:t>
            </a:r>
            <a:endParaRPr lang="fr-FR" altLang="fr-FR" sz="2000" dirty="0"/>
          </a:p>
        </p:txBody>
      </p:sp>
    </p:spTree>
    <p:extLst>
      <p:ext uri="{BB962C8B-B14F-4D97-AF65-F5344CB8AC3E}">
        <p14:creationId xmlns:p14="http://schemas.microsoft.com/office/powerpoint/2010/main" val="109000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4" descr="\\eawag-nas\siam$\moslerha\MyDocuments\My Pictures\Bilder UNHCR Uganda\DSC_02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913805"/>
            <a:ext cx="4537075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" descr="\\eawag-nas\siam$\moslerha\MyDocuments\My Pictures\Bilder Unhcr Ethiopia\Kebribeyah\DSC_056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644900"/>
            <a:ext cx="442436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212725" y="5135563"/>
            <a:ext cx="447675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CH" altLang="en-US" dirty="0">
                <a:solidFill>
                  <a:srgbClr val="000000"/>
                </a:solidFill>
              </a:rPr>
              <a:t>Hardware: </a:t>
            </a:r>
            <a:r>
              <a:rPr lang="de-CH" altLang="en-US" dirty="0" err="1">
                <a:solidFill>
                  <a:srgbClr val="000000"/>
                </a:solidFill>
              </a:rPr>
              <a:t>m</a:t>
            </a:r>
            <a:r>
              <a:rPr lang="de-CH" altLang="en-US" dirty="0" err="1" smtClean="0">
                <a:solidFill>
                  <a:srgbClr val="000000"/>
                </a:solidFill>
              </a:rPr>
              <a:t>isuse</a:t>
            </a:r>
            <a:endParaRPr lang="de-CH" altLang="en-US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28338"/>
            <a:ext cx="6803726" cy="6401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925" y="528338"/>
            <a:ext cx="42851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3200" dirty="0" smtClean="0">
                <a:solidFill>
                  <a:schemeClr val="bg1"/>
                </a:solidFill>
                <a:latin typeface="+mj-lt"/>
              </a:rPr>
              <a:t>  </a:t>
            </a:r>
            <a:r>
              <a:rPr lang="de-CH" sz="3200" dirty="0" err="1" smtClean="0">
                <a:solidFill>
                  <a:schemeClr val="bg1"/>
                </a:solidFill>
                <a:latin typeface="+mj-lt"/>
              </a:rPr>
              <a:t>Why</a:t>
            </a:r>
            <a:r>
              <a:rPr lang="de-CH" sz="3200" dirty="0" smtClean="0">
                <a:solidFill>
                  <a:schemeClr val="bg1"/>
                </a:solidFill>
                <a:latin typeface="+mj-lt"/>
              </a:rPr>
              <a:t> do </a:t>
            </a:r>
            <a:r>
              <a:rPr lang="de-CH" sz="3200" dirty="0" err="1" smtClean="0">
                <a:solidFill>
                  <a:schemeClr val="bg1"/>
                </a:solidFill>
                <a:latin typeface="+mj-lt"/>
              </a:rPr>
              <a:t>behavior</a:t>
            </a:r>
            <a:r>
              <a:rPr lang="de-CH" sz="3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de-CH" sz="3200" dirty="0" err="1" smtClean="0">
                <a:solidFill>
                  <a:schemeClr val="bg1"/>
                </a:solidFill>
                <a:latin typeface="+mj-lt"/>
              </a:rPr>
              <a:t>change</a:t>
            </a:r>
            <a:r>
              <a:rPr lang="de-CH" sz="3200" dirty="0" smtClean="0">
                <a:solidFill>
                  <a:schemeClr val="bg1"/>
                </a:solidFill>
                <a:latin typeface="+mj-lt"/>
              </a:rPr>
              <a:t>?</a:t>
            </a:r>
            <a:endParaRPr lang="en-GB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9385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\\eawag-nas\siam$\moslerha\MyDocuments\My Pictures\Bilder Unhcr Ethiopia\Sheder\DSC_02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965200"/>
            <a:ext cx="549592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5" descr="\\eawag-nas\siam$\moslerha\MyDocuments\My Pictures\Bilder UNHCR Uganda\DSC_03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420938"/>
            <a:ext cx="2952750" cy="442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467544" y="5229200"/>
            <a:ext cx="3516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CH" altLang="en-US" dirty="0">
                <a:solidFill>
                  <a:srgbClr val="000000"/>
                </a:solidFill>
              </a:rPr>
              <a:t>Hardware: </a:t>
            </a:r>
            <a:r>
              <a:rPr lang="de-CH" altLang="en-US" dirty="0" err="1">
                <a:solidFill>
                  <a:srgbClr val="000000"/>
                </a:solidFill>
              </a:rPr>
              <a:t>b</a:t>
            </a:r>
            <a:r>
              <a:rPr lang="de-CH" altLang="en-US" dirty="0" err="1" smtClean="0">
                <a:solidFill>
                  <a:srgbClr val="000000"/>
                </a:solidFill>
              </a:rPr>
              <a:t>adly</a:t>
            </a:r>
            <a:r>
              <a:rPr lang="de-CH" altLang="en-US" dirty="0" smtClean="0">
                <a:solidFill>
                  <a:srgbClr val="000000"/>
                </a:solidFill>
              </a:rPr>
              <a:t> </a:t>
            </a:r>
            <a:r>
              <a:rPr lang="de-CH" altLang="en-US" dirty="0" err="1" smtClean="0">
                <a:solidFill>
                  <a:srgbClr val="000000"/>
                </a:solidFill>
              </a:rPr>
              <a:t>used</a:t>
            </a:r>
            <a:endParaRPr lang="de-CH" alt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28338"/>
            <a:ext cx="6803726" cy="64013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925" y="528338"/>
            <a:ext cx="38170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3200" dirty="0" smtClean="0">
                <a:solidFill>
                  <a:schemeClr val="bg1"/>
                </a:solidFill>
                <a:latin typeface="+mj-lt"/>
              </a:rPr>
              <a:t>  </a:t>
            </a:r>
            <a:r>
              <a:rPr lang="de-CH" sz="3200" dirty="0" err="1" smtClean="0">
                <a:solidFill>
                  <a:schemeClr val="bg1"/>
                </a:solidFill>
                <a:latin typeface="+mj-lt"/>
              </a:rPr>
              <a:t>Why</a:t>
            </a:r>
            <a:r>
              <a:rPr lang="de-CH" sz="3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de-CH" sz="3200" dirty="0" err="1" smtClean="0">
                <a:solidFill>
                  <a:schemeClr val="bg1"/>
                </a:solidFill>
                <a:latin typeface="+mj-lt"/>
              </a:rPr>
              <a:t>behavior</a:t>
            </a:r>
            <a:r>
              <a:rPr lang="de-CH" sz="3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de-CH" sz="3200" dirty="0" err="1" smtClean="0">
                <a:solidFill>
                  <a:schemeClr val="bg1"/>
                </a:solidFill>
                <a:latin typeface="+mj-lt"/>
              </a:rPr>
              <a:t>change</a:t>
            </a:r>
            <a:r>
              <a:rPr lang="de-CH" sz="3200" dirty="0" smtClean="0">
                <a:solidFill>
                  <a:schemeClr val="bg1"/>
                </a:solidFill>
                <a:latin typeface="+mj-lt"/>
              </a:rPr>
              <a:t>?</a:t>
            </a:r>
            <a:endParaRPr lang="en-GB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738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4932363" y="1295762"/>
            <a:ext cx="399712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CH" altLang="en-US" dirty="0">
                <a:solidFill>
                  <a:srgbClr val="000000"/>
                </a:solidFill>
              </a:rPr>
              <a:t>Hardware: </a:t>
            </a:r>
            <a:r>
              <a:rPr lang="de-CH" altLang="en-US" dirty="0" smtClean="0">
                <a:solidFill>
                  <a:srgbClr val="000000"/>
                </a:solidFill>
              </a:rPr>
              <a:t>not </a:t>
            </a:r>
            <a:r>
              <a:rPr lang="de-CH" altLang="en-US" dirty="0" err="1" smtClean="0">
                <a:solidFill>
                  <a:srgbClr val="000000"/>
                </a:solidFill>
              </a:rPr>
              <a:t>used</a:t>
            </a:r>
            <a:r>
              <a:rPr lang="de-CH" altLang="en-US" dirty="0" smtClean="0">
                <a:solidFill>
                  <a:srgbClr val="000000"/>
                </a:solidFill>
              </a:rPr>
              <a:t> </a:t>
            </a:r>
            <a:r>
              <a:rPr lang="de-CH" altLang="en-US" dirty="0" err="1" smtClean="0">
                <a:solidFill>
                  <a:srgbClr val="000000"/>
                </a:solidFill>
              </a:rPr>
              <a:t>at</a:t>
            </a:r>
            <a:r>
              <a:rPr lang="de-CH" altLang="en-US" dirty="0" smtClean="0">
                <a:solidFill>
                  <a:srgbClr val="000000"/>
                </a:solidFill>
              </a:rPr>
              <a:t> </a:t>
            </a:r>
            <a:r>
              <a:rPr lang="de-CH" altLang="en-US" dirty="0">
                <a:solidFill>
                  <a:srgbClr val="000000"/>
                </a:solidFill>
              </a:rPr>
              <a:t>all </a:t>
            </a:r>
          </a:p>
        </p:txBody>
      </p:sp>
      <p:pic>
        <p:nvPicPr>
          <p:cNvPr id="18435" name="Picture 5" descr="DSCN11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558" y="3184525"/>
            <a:ext cx="489585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6" descr="\\eawag-nas\siam$\moslerha\Desktop\DSCN259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51" y="2060848"/>
            <a:ext cx="2916027" cy="3888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 descr="\\eawag-nas\siam$\moslerha\Desktop\DSC_016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346200"/>
            <a:ext cx="2817937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28338"/>
            <a:ext cx="6803726" cy="6401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925" y="528338"/>
            <a:ext cx="38170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3200" dirty="0" smtClean="0">
                <a:solidFill>
                  <a:schemeClr val="bg1"/>
                </a:solidFill>
                <a:latin typeface="+mj-lt"/>
              </a:rPr>
              <a:t>  </a:t>
            </a:r>
            <a:r>
              <a:rPr lang="de-CH" sz="3200" dirty="0" err="1" smtClean="0">
                <a:solidFill>
                  <a:schemeClr val="bg1"/>
                </a:solidFill>
                <a:latin typeface="+mj-lt"/>
              </a:rPr>
              <a:t>Why</a:t>
            </a:r>
            <a:r>
              <a:rPr lang="de-CH" sz="3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de-CH" sz="3200" dirty="0" err="1" smtClean="0">
                <a:solidFill>
                  <a:schemeClr val="bg1"/>
                </a:solidFill>
                <a:latin typeface="+mj-lt"/>
              </a:rPr>
              <a:t>behavior</a:t>
            </a:r>
            <a:r>
              <a:rPr lang="de-CH" sz="3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de-CH" sz="3200" dirty="0" err="1" smtClean="0">
                <a:solidFill>
                  <a:schemeClr val="bg1"/>
                </a:solidFill>
                <a:latin typeface="+mj-lt"/>
              </a:rPr>
              <a:t>change</a:t>
            </a:r>
            <a:r>
              <a:rPr lang="de-CH" sz="3200" dirty="0" smtClean="0">
                <a:solidFill>
                  <a:schemeClr val="bg1"/>
                </a:solidFill>
                <a:latin typeface="+mj-lt"/>
              </a:rPr>
              <a:t>?</a:t>
            </a:r>
            <a:endParaRPr lang="en-GB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510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8338"/>
            <a:ext cx="6803726" cy="6401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925" y="528338"/>
            <a:ext cx="29754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3200" dirty="0" err="1" smtClean="0">
                <a:solidFill>
                  <a:schemeClr val="bg1"/>
                </a:solidFill>
                <a:latin typeface="+mj-lt"/>
              </a:rPr>
              <a:t>Own</a:t>
            </a:r>
            <a:r>
              <a:rPr lang="de-CH" sz="3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de-CH" sz="3200" dirty="0" err="1" smtClean="0">
                <a:solidFill>
                  <a:schemeClr val="bg1"/>
                </a:solidFill>
                <a:latin typeface="+mj-lt"/>
              </a:rPr>
              <a:t>experiences</a:t>
            </a:r>
            <a:r>
              <a:rPr lang="de-CH" sz="3200" dirty="0" smtClean="0">
                <a:solidFill>
                  <a:schemeClr val="bg1"/>
                </a:solidFill>
                <a:latin typeface="+mj-lt"/>
              </a:rPr>
              <a:t>?</a:t>
            </a:r>
            <a:endParaRPr lang="en-GB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529200"/>
            <a:ext cx="6804248" cy="641350"/>
          </a:xfrm>
        </p:spPr>
        <p:txBody>
          <a:bodyPr/>
          <a:lstStyle/>
          <a:p>
            <a:r>
              <a:rPr lang="de-CH" dirty="0" err="1" smtClean="0"/>
              <a:t>Your</a:t>
            </a:r>
            <a:r>
              <a:rPr lang="de-CH" dirty="0" smtClean="0"/>
              <a:t> </a:t>
            </a:r>
            <a:r>
              <a:rPr lang="de-CH" dirty="0" err="1" smtClean="0"/>
              <a:t>own</a:t>
            </a:r>
            <a:r>
              <a:rPr lang="de-CH" dirty="0" smtClean="0"/>
              <a:t> </a:t>
            </a:r>
            <a:r>
              <a:rPr lang="de-CH" dirty="0" err="1" smtClean="0"/>
              <a:t>experiences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dirty="0"/>
              <a:t>What are your experiences </a:t>
            </a:r>
            <a:r>
              <a:rPr lang="en-GB" sz="2800" dirty="0" smtClean="0"/>
              <a:t>of </a:t>
            </a:r>
            <a:r>
              <a:rPr lang="en-GB" sz="2800" dirty="0"/>
              <a:t>behaviour change in your project work</a:t>
            </a:r>
            <a:r>
              <a:rPr lang="en-GB" sz="2800" dirty="0" smtClean="0"/>
              <a:t>?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Which kinds </a:t>
            </a:r>
            <a:r>
              <a:rPr lang="en-GB" sz="2800" dirty="0"/>
              <a:t>of behaviour change approach do you know?</a:t>
            </a:r>
          </a:p>
          <a:p>
            <a:pPr lvl="0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8861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2856465" y="1616075"/>
            <a:ext cx="2315057" cy="338554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>
                <a:solidFill>
                  <a:srgbClr val="000000"/>
                </a:solidFill>
              </a:rPr>
              <a:t>Supply with “Hardware</a:t>
            </a:r>
            <a:r>
              <a:rPr lang="en-US" dirty="0" smtClean="0">
                <a:solidFill>
                  <a:srgbClr val="000000"/>
                </a:solidFill>
              </a:rPr>
              <a:t>”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2681288" y="5308600"/>
            <a:ext cx="3059112" cy="338554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dirty="0"/>
              <a:t>Use / </a:t>
            </a:r>
            <a:r>
              <a:rPr lang="en-US" dirty="0" smtClean="0"/>
              <a:t>Compliance</a:t>
            </a:r>
            <a:endParaRPr lang="en-US" dirty="0"/>
          </a:p>
        </p:txBody>
      </p:sp>
      <p:sp>
        <p:nvSpPr>
          <p:cNvPr id="16388" name="Line 6"/>
          <p:cNvSpPr>
            <a:spLocks noChangeShapeType="1"/>
          </p:cNvSpPr>
          <p:nvPr/>
        </p:nvSpPr>
        <p:spPr bwMode="auto">
          <a:xfrm>
            <a:off x="4211638" y="2401888"/>
            <a:ext cx="0" cy="2879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fr-CH"/>
          </a:p>
        </p:txBody>
      </p:sp>
      <p:sp>
        <p:nvSpPr>
          <p:cNvPr id="8198" name="Cloud"/>
          <p:cNvSpPr>
            <a:spLocks noChangeAspect="1" noEditPoints="1" noChangeArrowheads="1"/>
          </p:cNvSpPr>
          <p:nvPr/>
        </p:nvSpPr>
        <p:spPr bwMode="auto">
          <a:xfrm>
            <a:off x="2700338" y="2833688"/>
            <a:ext cx="3101975" cy="20780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fr-CH"/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3765327" y="3560763"/>
            <a:ext cx="83388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 smtClean="0"/>
              <a:t>Person</a:t>
            </a:r>
            <a:endParaRPr lang="en-US" dirty="0"/>
          </a:p>
        </p:txBody>
      </p:sp>
      <p:sp>
        <p:nvSpPr>
          <p:cNvPr id="1639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529200"/>
            <a:ext cx="6804248" cy="641350"/>
          </a:xfrm>
        </p:spPr>
        <p:txBody>
          <a:bodyPr/>
          <a:lstStyle/>
          <a:p>
            <a:r>
              <a:rPr lang="en-US" dirty="0" smtClean="0"/>
              <a:t>What determines </a:t>
            </a:r>
            <a:r>
              <a:rPr lang="en-US" dirty="0"/>
              <a:t>h</a:t>
            </a:r>
            <a:r>
              <a:rPr lang="en-US" dirty="0" smtClean="0"/>
              <a:t>ardware </a:t>
            </a:r>
            <a:r>
              <a:rPr lang="en-US" dirty="0"/>
              <a:t>u</a:t>
            </a:r>
            <a:r>
              <a:rPr lang="en-US" dirty="0" smtClean="0"/>
              <a:t>se?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27891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nimBg="1"/>
      <p:bldP spid="819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29200"/>
            <a:ext cx="6912000" cy="640800"/>
          </a:xfrm>
        </p:spPr>
        <p:txBody>
          <a:bodyPr/>
          <a:lstStyle/>
          <a:p>
            <a:r>
              <a:rPr lang="en-US" sz="2400" dirty="0" smtClean="0"/>
              <a:t>Behavioral factors determine how hardware is used</a:t>
            </a:r>
            <a:endParaRPr lang="en-US" sz="1600" dirty="0" smtClean="0"/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2484438" y="1314450"/>
            <a:ext cx="4608512" cy="43088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2200" dirty="0">
                <a:solidFill>
                  <a:srgbClr val="000000"/>
                </a:solidFill>
              </a:rPr>
              <a:t>Supply with bucket and </a:t>
            </a:r>
            <a:r>
              <a:rPr lang="en-US" sz="2200" dirty="0" smtClean="0">
                <a:solidFill>
                  <a:srgbClr val="000000"/>
                </a:solidFill>
              </a:rPr>
              <a:t>chlorine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2725738" y="4881563"/>
            <a:ext cx="3835400" cy="43088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2200" dirty="0">
                <a:solidFill>
                  <a:srgbClr val="000000"/>
                </a:solidFill>
              </a:rPr>
              <a:t>Drinking disinfected </a:t>
            </a:r>
            <a:r>
              <a:rPr lang="en-US" sz="2200" dirty="0" smtClean="0">
                <a:solidFill>
                  <a:srgbClr val="000000"/>
                </a:solidFill>
              </a:rPr>
              <a:t>water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17413" name="Cloud"/>
          <p:cNvSpPr>
            <a:spLocks noChangeAspect="1" noEditPoints="1" noChangeArrowheads="1"/>
          </p:cNvSpPr>
          <p:nvPr/>
        </p:nvSpPr>
        <p:spPr bwMode="auto">
          <a:xfrm>
            <a:off x="3068638" y="2433638"/>
            <a:ext cx="3101975" cy="20780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fr-CH"/>
          </a:p>
        </p:txBody>
      </p:sp>
      <p:sp>
        <p:nvSpPr>
          <p:cNvPr id="17414" name="Line 7"/>
          <p:cNvSpPr>
            <a:spLocks noChangeShapeType="1"/>
          </p:cNvSpPr>
          <p:nvPr/>
        </p:nvSpPr>
        <p:spPr bwMode="auto">
          <a:xfrm flipH="1">
            <a:off x="3644900" y="2017713"/>
            <a:ext cx="855663" cy="1208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fr-CH"/>
          </a:p>
        </p:txBody>
      </p:sp>
      <p:sp>
        <p:nvSpPr>
          <p:cNvPr id="17415" name="Line 8"/>
          <p:cNvSpPr>
            <a:spLocks noChangeShapeType="1"/>
          </p:cNvSpPr>
          <p:nvPr/>
        </p:nvSpPr>
        <p:spPr bwMode="auto">
          <a:xfrm flipH="1">
            <a:off x="4219575" y="2017713"/>
            <a:ext cx="400050" cy="1495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fr-CH"/>
          </a:p>
        </p:txBody>
      </p:sp>
      <p:sp>
        <p:nvSpPr>
          <p:cNvPr id="17416" name="Line 9"/>
          <p:cNvSpPr>
            <a:spLocks noChangeShapeType="1"/>
          </p:cNvSpPr>
          <p:nvPr/>
        </p:nvSpPr>
        <p:spPr bwMode="auto">
          <a:xfrm>
            <a:off x="4732338" y="2017713"/>
            <a:ext cx="136525" cy="127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fr-CH"/>
          </a:p>
        </p:txBody>
      </p:sp>
      <p:sp>
        <p:nvSpPr>
          <p:cNvPr id="17417" name="Line 10"/>
          <p:cNvSpPr>
            <a:spLocks noChangeShapeType="1"/>
          </p:cNvSpPr>
          <p:nvPr/>
        </p:nvSpPr>
        <p:spPr bwMode="auto">
          <a:xfrm>
            <a:off x="4868863" y="2017713"/>
            <a:ext cx="647700" cy="1566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fr-CH"/>
          </a:p>
        </p:txBody>
      </p:sp>
      <p:sp>
        <p:nvSpPr>
          <p:cNvPr id="17418" name="Text Box 11"/>
          <p:cNvSpPr txBox="1">
            <a:spLocks noChangeArrowheads="1"/>
          </p:cNvSpPr>
          <p:nvPr/>
        </p:nvSpPr>
        <p:spPr bwMode="auto">
          <a:xfrm>
            <a:off x="3163888" y="3176588"/>
            <a:ext cx="9525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/>
            <a:r>
              <a:rPr lang="en-US" sz="1600">
                <a:solidFill>
                  <a:srgbClr val="FF0000"/>
                </a:solidFill>
              </a:rPr>
              <a:t>Factor A</a:t>
            </a:r>
          </a:p>
        </p:txBody>
      </p:sp>
      <p:sp>
        <p:nvSpPr>
          <p:cNvPr id="17419" name="Text Box 12"/>
          <p:cNvSpPr txBox="1">
            <a:spLocks noChangeArrowheads="1"/>
          </p:cNvSpPr>
          <p:nvPr/>
        </p:nvSpPr>
        <p:spPr bwMode="auto">
          <a:xfrm>
            <a:off x="3787775" y="3441700"/>
            <a:ext cx="9525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/>
            <a:r>
              <a:rPr lang="en-US" sz="1600">
                <a:solidFill>
                  <a:srgbClr val="FF0000"/>
                </a:solidFill>
              </a:rPr>
              <a:t>Factor B</a:t>
            </a:r>
          </a:p>
        </p:txBody>
      </p:sp>
      <p:sp>
        <p:nvSpPr>
          <p:cNvPr id="17420" name="Text Box 13"/>
          <p:cNvSpPr txBox="1">
            <a:spLocks noChangeArrowheads="1"/>
          </p:cNvSpPr>
          <p:nvPr/>
        </p:nvSpPr>
        <p:spPr bwMode="auto">
          <a:xfrm>
            <a:off x="4424363" y="3225800"/>
            <a:ext cx="96361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/>
            <a:r>
              <a:rPr lang="en-US" sz="1600">
                <a:solidFill>
                  <a:srgbClr val="FF0000"/>
                </a:solidFill>
              </a:rPr>
              <a:t>Factor C</a:t>
            </a:r>
          </a:p>
        </p:txBody>
      </p:sp>
      <p:sp>
        <p:nvSpPr>
          <p:cNvPr id="17421" name="Text Box 14"/>
          <p:cNvSpPr txBox="1">
            <a:spLocks noChangeArrowheads="1"/>
          </p:cNvSpPr>
          <p:nvPr/>
        </p:nvSpPr>
        <p:spPr bwMode="auto">
          <a:xfrm>
            <a:off x="5000625" y="3513138"/>
            <a:ext cx="9636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/>
            <a:r>
              <a:rPr lang="en-US" sz="1600">
                <a:solidFill>
                  <a:srgbClr val="FF0000"/>
                </a:solidFill>
              </a:rPr>
              <a:t>Factor D</a:t>
            </a:r>
          </a:p>
        </p:txBody>
      </p:sp>
      <p:sp>
        <p:nvSpPr>
          <p:cNvPr id="17422" name="Line 15"/>
          <p:cNvSpPr>
            <a:spLocks noChangeShapeType="1"/>
          </p:cNvSpPr>
          <p:nvPr/>
        </p:nvSpPr>
        <p:spPr bwMode="auto">
          <a:xfrm flipH="1">
            <a:off x="4868863" y="3802063"/>
            <a:ext cx="576262" cy="1079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fr-CH"/>
          </a:p>
        </p:txBody>
      </p:sp>
      <p:sp>
        <p:nvSpPr>
          <p:cNvPr id="17423" name="Line 16"/>
          <p:cNvSpPr>
            <a:spLocks noChangeShapeType="1"/>
          </p:cNvSpPr>
          <p:nvPr/>
        </p:nvSpPr>
        <p:spPr bwMode="auto">
          <a:xfrm flipH="1">
            <a:off x="4724400" y="3584575"/>
            <a:ext cx="144463" cy="12969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fr-CH"/>
          </a:p>
        </p:txBody>
      </p:sp>
      <p:sp>
        <p:nvSpPr>
          <p:cNvPr id="17424" name="Line 17"/>
          <p:cNvSpPr>
            <a:spLocks noChangeShapeType="1"/>
          </p:cNvSpPr>
          <p:nvPr/>
        </p:nvSpPr>
        <p:spPr bwMode="auto">
          <a:xfrm>
            <a:off x="4219575" y="3729038"/>
            <a:ext cx="360363" cy="1152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fr-CH"/>
          </a:p>
        </p:txBody>
      </p:sp>
      <p:sp>
        <p:nvSpPr>
          <p:cNvPr id="17425" name="Line 18"/>
          <p:cNvSpPr>
            <a:spLocks noChangeShapeType="1"/>
          </p:cNvSpPr>
          <p:nvPr/>
        </p:nvSpPr>
        <p:spPr bwMode="auto">
          <a:xfrm>
            <a:off x="3571875" y="3441700"/>
            <a:ext cx="828675" cy="1439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fr-CH"/>
          </a:p>
        </p:txBody>
      </p:sp>
      <p:sp>
        <p:nvSpPr>
          <p:cNvPr id="17426" name="Text Box 19"/>
          <p:cNvSpPr txBox="1">
            <a:spLocks noChangeArrowheads="1"/>
          </p:cNvSpPr>
          <p:nvPr/>
        </p:nvSpPr>
        <p:spPr bwMode="auto">
          <a:xfrm>
            <a:off x="6307316" y="2433638"/>
            <a:ext cx="1079142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200" dirty="0" smtClean="0">
                <a:solidFill>
                  <a:srgbClr val="000000"/>
                </a:solidFill>
              </a:rPr>
              <a:t>Person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>
            <a:off x="827088" y="3867150"/>
            <a:ext cx="208756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fr-CH"/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68263" y="2954338"/>
            <a:ext cx="2444900" cy="12434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200" b="0" dirty="0">
                <a:solidFill>
                  <a:srgbClr val="000000"/>
                </a:solidFill>
              </a:rPr>
              <a:t>Behavior </a:t>
            </a:r>
            <a:r>
              <a:rPr lang="en-US" sz="2200" b="0" dirty="0" smtClean="0">
                <a:solidFill>
                  <a:srgbClr val="000000"/>
                </a:solidFill>
              </a:rPr>
              <a:t>Change </a:t>
            </a:r>
            <a:endParaRPr lang="en-US" sz="2200" b="0" dirty="0">
              <a:solidFill>
                <a:srgbClr val="000000"/>
              </a:solidFill>
            </a:endParaRPr>
          </a:p>
          <a:p>
            <a:pPr eaLnBrk="0" hangingPunct="0"/>
            <a:r>
              <a:rPr lang="en-US" sz="2200" b="0" dirty="0" smtClean="0">
                <a:solidFill>
                  <a:srgbClr val="000000"/>
                </a:solidFill>
              </a:rPr>
              <a:t>Technique</a:t>
            </a:r>
            <a:endParaRPr lang="en-US" sz="2200" b="0" dirty="0">
              <a:solidFill>
                <a:srgbClr val="000000"/>
              </a:solidFill>
            </a:endParaRPr>
          </a:p>
          <a:p>
            <a:pPr eaLnBrk="0" hangingPunct="0"/>
            <a:endParaRPr lang="en-US" sz="2200" b="0" dirty="0">
              <a:solidFill>
                <a:srgbClr val="000000"/>
              </a:solidFill>
            </a:endParaRPr>
          </a:p>
        </p:txBody>
      </p:sp>
      <p:sp>
        <p:nvSpPr>
          <p:cNvPr id="17429" name="Text Box 23"/>
          <p:cNvSpPr txBox="1">
            <a:spLocks noChangeArrowheads="1"/>
          </p:cNvSpPr>
          <p:nvPr/>
        </p:nvSpPr>
        <p:spPr bwMode="auto">
          <a:xfrm>
            <a:off x="34925" y="1252538"/>
            <a:ext cx="1646238" cy="477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/>
            <a:r>
              <a:rPr lang="de-CH">
                <a:solidFill>
                  <a:srgbClr val="000000"/>
                </a:solidFill>
              </a:rPr>
              <a:t>Hardware</a:t>
            </a: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55563" y="2593975"/>
            <a:ext cx="1539875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/>
            <a:r>
              <a:rPr lang="de-CH">
                <a:solidFill>
                  <a:srgbClr val="000000"/>
                </a:solidFill>
              </a:rPr>
              <a:t>Software</a:t>
            </a: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109538" y="5859463"/>
            <a:ext cx="9034462" cy="6340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Font typeface="Wingdings" pitchFamily="2" charset="2"/>
              <a:buNone/>
            </a:pPr>
            <a:r>
              <a:rPr lang="en-US" sz="1600" dirty="0">
                <a:solidFill>
                  <a:srgbClr val="000000"/>
                </a:solidFill>
                <a:sym typeface="Wingdings" pitchFamily="2" charset="2"/>
              </a:rPr>
              <a:t>If we know which behavioral factors are affected by the Behavior Change Technique (BCT)</a:t>
            </a:r>
          </a:p>
          <a:p>
            <a:pPr>
              <a:buFont typeface="Wingdings" pitchFamily="2" charset="2"/>
              <a:buChar char="è"/>
            </a:pPr>
            <a:r>
              <a:rPr lang="en-US" sz="1600" dirty="0">
                <a:solidFill>
                  <a:srgbClr val="000000"/>
                </a:solidFill>
                <a:sym typeface="Wingdings" pitchFamily="2" charset="2"/>
              </a:rPr>
              <a:t> then we can apply 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more goal-oriented BCTs and </a:t>
            </a:r>
            <a:r>
              <a:rPr lang="en-US" sz="1600" dirty="0">
                <a:solidFill>
                  <a:srgbClr val="000000"/>
                </a:solidFill>
                <a:sym typeface="Wingdings" pitchFamily="2" charset="2"/>
              </a:rPr>
              <a:t>improve </a:t>
            </a:r>
            <a:r>
              <a:rPr lang="en-US" sz="1600" dirty="0" smtClean="0">
                <a:solidFill>
                  <a:srgbClr val="000000"/>
                </a:solidFill>
                <a:sym typeface="Wingdings" pitchFamily="2" charset="2"/>
              </a:rPr>
              <a:t>strategies</a:t>
            </a:r>
            <a:endParaRPr lang="en-US" sz="1600" dirty="0">
              <a:solidFill>
                <a:srgbClr val="0000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7092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6" grpId="0" animBg="1"/>
      <p:bldP spid="9237" grpId="0"/>
      <p:bldP spid="9240" grpId="0"/>
      <p:bldP spid="25" grpId="0"/>
    </p:bldLst>
  </p:timing>
</p:sld>
</file>

<file path=ppt/theme/theme1.xml><?xml version="1.0" encoding="utf-8"?>
<a:theme xmlns:a="http://schemas.openxmlformats.org/drawingml/2006/main" name="PowerPoint_template_Switzerland">
  <a:themeElements>
    <a:clrScheme name="Custom 1">
      <a:dk1>
        <a:srgbClr val="000000"/>
      </a:dk1>
      <a:lt1>
        <a:srgbClr val="FFFFFF"/>
      </a:lt1>
      <a:dk2>
        <a:srgbClr val="A31D23"/>
      </a:dk2>
      <a:lt2>
        <a:srgbClr val="CDD7D7"/>
      </a:lt2>
      <a:accent1>
        <a:srgbClr val="005380"/>
      </a:accent1>
      <a:accent2>
        <a:srgbClr val="FAB400"/>
      </a:accent2>
      <a:accent3>
        <a:srgbClr val="A31D23"/>
      </a:accent3>
      <a:accent4>
        <a:srgbClr val="CDD7D7"/>
      </a:accent4>
      <a:accent5>
        <a:srgbClr val="EADCBC"/>
      </a:accent5>
      <a:accent6>
        <a:srgbClr val="FFFFFF"/>
      </a:accent6>
      <a:hlink>
        <a:srgbClr val="000000"/>
      </a:hlink>
      <a:folHlink>
        <a:srgbClr val="000000"/>
      </a:folHlink>
    </a:clrScheme>
    <a:fontScheme name="Helvetas Swiss Intercooperatio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91440" bIns="45720" numCol="1" anchor="t" anchorCtr="0" compatLnSpc="1">
        <a:prstTxWarp prst="textNoShape">
          <a:avLst/>
        </a:prstTxWarp>
      </a:bodyPr>
      <a:lstStyle>
        <a:defPPr marL="177800" marR="0" indent="-1778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CH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91440" bIns="45720" numCol="1" anchor="t" anchorCtr="0" compatLnSpc="1">
        <a:prstTxWarp prst="textNoShape">
          <a:avLst/>
        </a:prstTxWarp>
      </a:bodyPr>
      <a:lstStyle>
        <a:defPPr marL="177800" marR="0" indent="-1778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CH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64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EW_Template-OD-Switzerland" id="{6866BE78-5C2F-42A1-A780-C8CCCE63D837}" vid="{F8D38372-5D3F-4252-99B3-88300440DE95}"/>
    </a:ext>
  </a:ext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Template-OD-Switzerland</Template>
  <TotalTime>0</TotalTime>
  <Words>1721</Words>
  <Application>Microsoft Office PowerPoint</Application>
  <PresentationFormat>On-screen Show (4:3)</PresentationFormat>
  <Paragraphs>250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MS PGothic</vt:lpstr>
      <vt:lpstr>MS PGothic</vt:lpstr>
      <vt:lpstr>Arial</vt:lpstr>
      <vt:lpstr>Arial Narrow</vt:lpstr>
      <vt:lpstr>Calibri</vt:lpstr>
      <vt:lpstr>Courier New</vt:lpstr>
      <vt:lpstr>Wingdings</vt:lpstr>
      <vt:lpstr>PowerPoint_template_Switzerland</vt:lpstr>
      <vt:lpstr>Behavior Change Workshop: Introduction</vt:lpstr>
      <vt:lpstr>Introduction</vt:lpstr>
      <vt:lpstr>Goal of Session 1</vt:lpstr>
      <vt:lpstr>PowerPoint Presentation</vt:lpstr>
      <vt:lpstr>PowerPoint Presentation</vt:lpstr>
      <vt:lpstr>PowerPoint Presentation</vt:lpstr>
      <vt:lpstr>Your own experiences</vt:lpstr>
      <vt:lpstr>What determines hardware use?</vt:lpstr>
      <vt:lpstr>Behavioral factors determine how hardware is used</vt:lpstr>
      <vt:lpstr>Behavioral factors…</vt:lpstr>
      <vt:lpstr>Behavioral factors…</vt:lpstr>
      <vt:lpstr>RANAS approach</vt:lpstr>
      <vt:lpstr>PowerPoint Presentation</vt:lpstr>
      <vt:lpstr>Psychological factors for behavior change</vt:lpstr>
      <vt:lpstr>PowerPoint Presentation</vt:lpstr>
      <vt:lpstr>Evidence-based behavior change protocol</vt:lpstr>
    </vt:vector>
  </TitlesOfParts>
  <Company>Helvetas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Behaviour change workshop</dc:title>
  <dc:creator>Valérie Cavin</dc:creator>
  <cp:lastModifiedBy>Valérie Cavin</cp:lastModifiedBy>
  <cp:revision>77</cp:revision>
  <cp:lastPrinted>2009-11-18T14:17:40Z</cp:lastPrinted>
  <dcterms:created xsi:type="dcterms:W3CDTF">2015-03-05T07:27:45Z</dcterms:created>
  <dcterms:modified xsi:type="dcterms:W3CDTF">2017-03-30T07:22:10Z</dcterms:modified>
</cp:coreProperties>
</file>