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562" r:id="rId2"/>
    <p:sldId id="565" r:id="rId3"/>
    <p:sldId id="566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CC4CD"/>
    <a:srgbClr val="D2DEEF"/>
    <a:srgbClr val="ECECE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2838BEF-8BB2-4498-84A7-C5851F593DF1}" styleName="Medium Style 4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46F890A9-2807-4EBB-B81D-B2AA78EC7F39}" styleName="Dark Style 2 - Accent 5/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84" autoAdjust="0"/>
    <p:restoredTop sz="94660"/>
  </p:normalViewPr>
  <p:slideViewPr>
    <p:cSldViewPr snapToGrid="0">
      <p:cViewPr varScale="1">
        <p:scale>
          <a:sx n="124" d="100"/>
          <a:sy n="124" d="100"/>
        </p:scale>
        <p:origin x="584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8D47C20-7BD8-4C77-9AF9-3B51D0EC6362}" type="datetimeFigureOut">
              <a:rPr lang="en-US" smtClean="0"/>
              <a:t>1/17/23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D95BBD-7CCC-4DBB-8A9B-C1DA1840DD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77125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501B67-65F1-474A-BEE3-600B5A673508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732662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355CA8-9FA1-4D80-BC59-B6E91A3BAC5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082C111-53CB-4058-924F-9C0667095EA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B8E1FF-79D8-45C3-9A0B-551602337D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BFBA65-6349-415B-AB3E-8108E8882B6C}" type="datetimeFigureOut">
              <a:rPr lang="en-US" smtClean="0"/>
              <a:t>1/17/23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E614693-2BE6-4B78-965F-6D9A0ED513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A2FAB46-61C7-4E4F-8519-31412BBF15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4212B-6BA7-46BF-B0CE-42B2BBCBD2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23024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D8F70A-25D6-4EF5-B4B1-05474B2D20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D2F5BE7-9122-4079-BD9D-ADFA2AA7FFB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BB04EDA-F240-495E-93D1-CA3C8DA500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BFBA65-6349-415B-AB3E-8108E8882B6C}" type="datetimeFigureOut">
              <a:rPr lang="en-US" smtClean="0"/>
              <a:t>1/17/23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A03602-97CD-430B-A5CF-54FC12DFC6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C4CF91-D834-4328-8988-91EB73FD9C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4212B-6BA7-46BF-B0CE-42B2BBCBD2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7744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EA3D862-BF81-4A64-B6CD-A63EB4DDA4A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BD379C4-3F4F-4899-A2E7-73E4A2EB9FD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3D01D18-2A56-4B0B-AB2C-4E3FFE33A9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BFBA65-6349-415B-AB3E-8108E8882B6C}" type="datetimeFigureOut">
              <a:rPr lang="en-US" smtClean="0"/>
              <a:t>1/17/23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73EF58E-A42D-4B10-984F-5A5B447017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70FE245-8911-4A21-BB9C-2999C995C6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4212B-6BA7-46BF-B0CE-42B2BBCBD2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75890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089015-A57A-43B8-884D-627FA947CF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1BB619-FBEE-4E45-87A3-877C317733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DF4CAC-B532-4E57-9DF3-9C61B70D6C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BFBA65-6349-415B-AB3E-8108E8882B6C}" type="datetimeFigureOut">
              <a:rPr lang="en-US" smtClean="0"/>
              <a:t>1/17/23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F9013FD-6586-4E9E-B5B3-AF727E2C4E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9E5D306-3F2F-496E-B92A-6A6514C133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4212B-6BA7-46BF-B0CE-42B2BBCBD2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48196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87461E-25EE-4B77-964C-3292F1D199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A7A9281-61F1-4F3A-9D50-8E89C42D578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999B66-0AA6-44B3-B141-391171BA74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BFBA65-6349-415B-AB3E-8108E8882B6C}" type="datetimeFigureOut">
              <a:rPr lang="en-US" smtClean="0"/>
              <a:t>1/17/23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B2E11F4-9F75-4E03-96FE-3BABA93536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C2DAED-6307-42BC-8544-FA1948329C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4212B-6BA7-46BF-B0CE-42B2BBCBD2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57758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16C327-82A7-48AF-99CB-AF437E64C3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5860A3-4B66-4774-B85D-EAF549001A7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6A54A41-B0F4-4025-9FAB-113C265BA3E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817AFD0-198E-47BE-884A-2273BB37F2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BFBA65-6349-415B-AB3E-8108E8882B6C}" type="datetimeFigureOut">
              <a:rPr lang="en-US" smtClean="0"/>
              <a:t>1/17/23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769DE09-717B-4419-931F-BA37D52D09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8A22E19-DE96-4AB6-8DE3-ABB3AA70E0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4212B-6BA7-46BF-B0CE-42B2BBCBD2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74708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10D2B5-1B09-4473-93D1-4FA34B4F2F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9200AF2-B34E-498E-A946-95914AC0007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D758EE1-24F2-42F2-BBF1-F276EDB9D11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DC4DBBA-F2DF-4AA1-8EA4-F711A689F96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73E4AB7-BD75-496F-95E3-EE5D93BDC84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3286E42-2F55-4B7F-A6AC-C5811EBDFD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BFBA65-6349-415B-AB3E-8108E8882B6C}" type="datetimeFigureOut">
              <a:rPr lang="en-US" smtClean="0"/>
              <a:t>1/17/23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E101AA7-B035-44C3-8820-7EBB609912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FFF4568-1EF4-41AC-8683-CBC9E13760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4212B-6BA7-46BF-B0CE-42B2BBCBD2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12410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00A04E-7790-4A7A-8C9F-3673573A2E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97B5FCF-68F0-4A02-BCC7-044B7F1FAA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BFBA65-6349-415B-AB3E-8108E8882B6C}" type="datetimeFigureOut">
              <a:rPr lang="en-US" smtClean="0"/>
              <a:t>1/17/23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89122F1-7B3A-4768-8851-ADADEAD59F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9F0D46C-05A0-449E-978C-E4439B2F26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4212B-6BA7-46BF-B0CE-42B2BBCBD2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06333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0D99DF8-61B7-4C69-83E2-B8C477C485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BFBA65-6349-415B-AB3E-8108E8882B6C}" type="datetimeFigureOut">
              <a:rPr lang="en-US" smtClean="0"/>
              <a:t>1/17/23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2E3C05F-BF38-4AF6-BB6B-912C04E1C0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B7DD148-8919-461A-AF24-896502A5F4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4212B-6BA7-46BF-B0CE-42B2BBCBD2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42466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AEBF74-0EA3-4560-B415-C56F641572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A0265A-C858-4A77-8D65-C9F9C48D9A0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1C988D6-97FE-4E7E-9888-F81BE770AD6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9504FEF-4FC6-4F42-9C8A-6EEB389C1A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BFBA65-6349-415B-AB3E-8108E8882B6C}" type="datetimeFigureOut">
              <a:rPr lang="en-US" smtClean="0"/>
              <a:t>1/17/23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D234563-58D4-4142-971A-D6EB100D86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E0873D1-FE69-4944-9213-B64617D317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4212B-6BA7-46BF-B0CE-42B2BBCBD2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38527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34C2DC-BBCB-427C-B05C-303AB4B69F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0802CCB-4893-4308-8254-283137AC9E0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32D5E3F-AECD-4BB2-BE33-D58DE85E96E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DF5B395-9B1A-4F51-A69D-9467421F49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BFBA65-6349-415B-AB3E-8108E8882B6C}" type="datetimeFigureOut">
              <a:rPr lang="en-US" smtClean="0"/>
              <a:t>1/17/23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B5895D9-9CDC-4BA0-B8A6-FC64DE4E54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7C0CF38-67E6-49B1-A60E-B15C461889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4212B-6BA7-46BF-B0CE-42B2BBCBD2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89119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AE47DD4-99F7-44F7-80CC-DCE30058B2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548D240-F113-4F43-BA94-A40FBC9FAE9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31F9A0-3461-49A0-844B-281BE6F3126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BFBA65-6349-415B-AB3E-8108E8882B6C}" type="datetimeFigureOut">
              <a:rPr lang="en-US" smtClean="0"/>
              <a:t>1/17/23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7CC289-02B5-4109-982E-B42EB34ECE0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D54481E-7D97-49FD-BA04-289A6E08BBC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74212B-6BA7-46BF-B0CE-42B2BBCBD2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92166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00178095-E5D7-424A-89FA-152005C6E5D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24289508"/>
              </p:ext>
            </p:extLst>
          </p:nvPr>
        </p:nvGraphicFramePr>
        <p:xfrm>
          <a:off x="472739" y="285563"/>
          <a:ext cx="11246521" cy="5859246"/>
        </p:xfrm>
        <a:graphic>
          <a:graphicData uri="http://schemas.openxmlformats.org/drawingml/2006/table">
            <a:tbl>
              <a:tblPr firstRow="1" firstCol="1" bandRow="1">
                <a:tableStyleId>{22838BEF-8BB2-4498-84A7-C5851F593DF1}</a:tableStyleId>
              </a:tblPr>
              <a:tblGrid>
                <a:gridCol w="2028079">
                  <a:extLst>
                    <a:ext uri="{9D8B030D-6E8A-4147-A177-3AD203B41FA5}">
                      <a16:colId xmlns:a16="http://schemas.microsoft.com/office/drawing/2014/main" val="213696870"/>
                    </a:ext>
                  </a:extLst>
                </a:gridCol>
                <a:gridCol w="9218442">
                  <a:extLst>
                    <a:ext uri="{9D8B030D-6E8A-4147-A177-3AD203B41FA5}">
                      <a16:colId xmlns:a16="http://schemas.microsoft.com/office/drawing/2014/main" val="860447475"/>
                    </a:ext>
                  </a:extLst>
                </a:gridCol>
              </a:tblGrid>
              <a:tr h="421302">
                <a:tc gridSpan="2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>
                          <a:solidFill>
                            <a:schemeClr val="bg1"/>
                          </a:solidFill>
                          <a:effectLst/>
                        </a:rPr>
                        <a:t>AG-Scan self-assessment workshop</a:t>
                      </a:r>
                      <a:endParaRPr lang="en-GB" sz="20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CC4CD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562859577"/>
                  </a:ext>
                </a:extLst>
              </a:tr>
              <a:tr h="421302">
                <a:tc gridSpan="2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b="0">
                          <a:effectLst/>
                        </a:rPr>
                        <a:t>Day 1</a:t>
                      </a:r>
                      <a:endParaRPr lang="en-GB" sz="20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61990314"/>
                  </a:ext>
                </a:extLst>
              </a:tr>
              <a:tr h="42130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b="0">
                          <a:effectLst/>
                        </a:rPr>
                        <a:t>08:30</a:t>
                      </a:r>
                      <a:endParaRPr lang="en-GB" sz="20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>
                          <a:effectLst/>
                        </a:rPr>
                        <a:t>Registration</a:t>
                      </a:r>
                      <a:endParaRPr lang="en-GB" sz="2000" i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64019908"/>
                  </a:ext>
                </a:extLst>
              </a:tr>
              <a:tr h="42130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b="0" dirty="0">
                          <a:effectLst/>
                        </a:rPr>
                        <a:t>09:00 – 09:30</a:t>
                      </a:r>
                      <a:endParaRPr lang="en-GB" sz="20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CC4CD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>
                          <a:effectLst/>
                        </a:rPr>
                        <a:t>Participant introductions </a:t>
                      </a:r>
                      <a:endParaRPr lang="en-GB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CC4CD">
                        <a:alpha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95886217"/>
                  </a:ext>
                </a:extLst>
              </a:tr>
              <a:tr h="42130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b="0" dirty="0">
                          <a:effectLst/>
                        </a:rPr>
                        <a:t>09:30 – 10:00</a:t>
                      </a:r>
                      <a:endParaRPr lang="en-GB" sz="20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762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>
                          <a:effectLst/>
                        </a:rPr>
                        <a:t>Overview of SDG-related activities in the country</a:t>
                      </a:r>
                      <a:endParaRPr lang="en-GB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64258577"/>
                  </a:ext>
                </a:extLst>
              </a:tr>
              <a:tr h="42130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b="0" dirty="0">
                          <a:effectLst/>
                        </a:rPr>
                        <a:t>10:00 – 10:30</a:t>
                      </a:r>
                      <a:endParaRPr lang="en-GB" sz="20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CC4CD">
                        <a:alpha val="21961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R="762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>
                          <a:effectLst/>
                        </a:rPr>
                        <a:t>Introduction to AVANTI and the AG-Scan </a:t>
                      </a:r>
                      <a:endParaRPr lang="en-GB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CC4CD">
                        <a:alpha val="21961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01332799"/>
                  </a:ext>
                </a:extLst>
              </a:tr>
              <a:tr h="42130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b="0" dirty="0">
                          <a:effectLst/>
                        </a:rPr>
                        <a:t>10:30 – 11:00</a:t>
                      </a:r>
                      <a:endParaRPr lang="en-GB" sz="20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762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>
                          <a:effectLst/>
                        </a:rPr>
                        <a:t>Break</a:t>
                      </a:r>
                      <a:endParaRPr lang="en-GB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80031970"/>
                  </a:ext>
                </a:extLst>
              </a:tr>
              <a:tr h="42130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b="0" dirty="0">
                          <a:effectLst/>
                        </a:rPr>
                        <a:t>11:00 – 11:30 </a:t>
                      </a:r>
                      <a:endParaRPr lang="en-GB" sz="20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CC4CD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dirty="0">
                          <a:effectLst/>
                        </a:rPr>
                        <a:t>Customising the AG-Scan</a:t>
                      </a:r>
                      <a:endParaRPr lang="en-GB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CC4CD">
                        <a:alpha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51538088"/>
                  </a:ext>
                </a:extLst>
              </a:tr>
              <a:tr h="42130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b="0" dirty="0">
                          <a:effectLst/>
                        </a:rPr>
                        <a:t>11:30 – 12:30</a:t>
                      </a:r>
                      <a:endParaRPr lang="en-GB" sz="20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7620" algn="l">
                        <a:lnSpc>
                          <a:spcPct val="102000"/>
                        </a:lnSpc>
                        <a:spcAft>
                          <a:spcPts val="60"/>
                        </a:spcAft>
                      </a:pPr>
                      <a:r>
                        <a:rPr lang="en-GB" sz="2000" dirty="0">
                          <a:effectLst/>
                        </a:rPr>
                        <a:t>A look at RBM and its importance</a:t>
                      </a:r>
                      <a:endParaRPr lang="en-GB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78838696"/>
                  </a:ext>
                </a:extLst>
              </a:tr>
              <a:tr h="42130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b="0" dirty="0">
                          <a:effectLst/>
                        </a:rPr>
                        <a:t>12:30 – 13:30</a:t>
                      </a:r>
                      <a:endParaRPr lang="en-GB" sz="20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CC4CD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>
                          <a:effectLst/>
                        </a:rPr>
                        <a:t>Lunch</a:t>
                      </a:r>
                      <a:endParaRPr lang="en-GB" sz="2000" i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CC4CD">
                        <a:alpha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10207702"/>
                  </a:ext>
                </a:extLst>
              </a:tr>
              <a:tr h="42130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b="0" dirty="0">
                          <a:effectLst/>
                        </a:rPr>
                        <a:t>13:30 – 14:15</a:t>
                      </a:r>
                      <a:endParaRPr lang="en-GB" sz="20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762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dirty="0">
                          <a:effectLst/>
                        </a:rPr>
                        <a:t>The AG-Scan methodology in detail</a:t>
                      </a:r>
                      <a:endParaRPr lang="en-GB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94536043"/>
                  </a:ext>
                </a:extLst>
              </a:tr>
              <a:tr h="79200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b="0" dirty="0">
                          <a:effectLst/>
                        </a:rPr>
                        <a:t>14:15 – 16:45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b="0" dirty="0">
                          <a:effectLst/>
                        </a:rPr>
                        <a:t>Including short break</a:t>
                      </a:r>
                      <a:endParaRPr lang="en-GB" sz="16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CC4CD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R="7620" algn="l">
                        <a:lnSpc>
                          <a:spcPct val="102000"/>
                        </a:lnSpc>
                        <a:spcAft>
                          <a:spcPts val="60"/>
                        </a:spcAft>
                      </a:pPr>
                      <a:r>
                        <a:rPr lang="en-GB" sz="2000" dirty="0">
                          <a:effectLst/>
                        </a:rPr>
                        <a:t>Assessing MEL for the agricultural sector in country XX – Round 1</a:t>
                      </a:r>
                    </a:p>
                    <a:p>
                      <a:pPr marR="762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>
                          <a:effectLst/>
                        </a:rPr>
                        <a:t>Group work and plenary</a:t>
                      </a:r>
                      <a:endParaRPr lang="en-GB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CC4CD">
                        <a:alpha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71036801"/>
                  </a:ext>
                </a:extLst>
              </a:tr>
              <a:tr h="43200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b="0" dirty="0">
                          <a:effectLst/>
                        </a:rPr>
                        <a:t>16:45 – 17:00</a:t>
                      </a: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7620" algn="l">
                        <a:lnSpc>
                          <a:spcPct val="102000"/>
                        </a:lnSpc>
                        <a:spcAft>
                          <a:spcPts val="60"/>
                        </a:spcAft>
                      </a:pPr>
                      <a:r>
                        <a:rPr lang="en-GB" sz="2000" dirty="0">
                          <a:effectLst/>
                        </a:rPr>
                        <a:t>Wrap-up</a:t>
                      </a:r>
                      <a:endParaRPr lang="en-GB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1379771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131607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373A1874-08EF-AA37-E5A0-E680F97A9AA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48893022"/>
              </p:ext>
            </p:extLst>
          </p:nvPr>
        </p:nvGraphicFramePr>
        <p:xfrm>
          <a:off x="472739" y="285563"/>
          <a:ext cx="11187768" cy="6565030"/>
        </p:xfrm>
        <a:graphic>
          <a:graphicData uri="http://schemas.openxmlformats.org/drawingml/2006/table">
            <a:tbl>
              <a:tblPr firstRow="1" firstCol="1" bandRow="1">
                <a:tableStyleId>{22838BEF-8BB2-4498-84A7-C5851F593DF1}</a:tableStyleId>
              </a:tblPr>
              <a:tblGrid>
                <a:gridCol w="1969326">
                  <a:extLst>
                    <a:ext uri="{9D8B030D-6E8A-4147-A177-3AD203B41FA5}">
                      <a16:colId xmlns:a16="http://schemas.microsoft.com/office/drawing/2014/main" val="213696870"/>
                    </a:ext>
                  </a:extLst>
                </a:gridCol>
                <a:gridCol w="9218442">
                  <a:extLst>
                    <a:ext uri="{9D8B030D-6E8A-4147-A177-3AD203B41FA5}">
                      <a16:colId xmlns:a16="http://schemas.microsoft.com/office/drawing/2014/main" val="860447475"/>
                    </a:ext>
                  </a:extLst>
                </a:gridCol>
              </a:tblGrid>
              <a:tr h="421302">
                <a:tc gridSpan="2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>
                          <a:solidFill>
                            <a:schemeClr val="bg1"/>
                          </a:solidFill>
                          <a:effectLst/>
                        </a:rPr>
                        <a:t>AG-Scan self-assessment workshop</a:t>
                      </a:r>
                      <a:endParaRPr lang="en-GB" sz="20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CC4CD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562859577"/>
                  </a:ext>
                </a:extLst>
              </a:tr>
              <a:tr h="421302">
                <a:tc gridSpan="2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b="0">
                          <a:effectLst/>
                        </a:rPr>
                        <a:t>Day 2</a:t>
                      </a:r>
                      <a:endParaRPr lang="en-GB" sz="20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61990314"/>
                  </a:ext>
                </a:extLst>
              </a:tr>
              <a:tr h="42130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b="0">
                          <a:effectLst/>
                        </a:rPr>
                        <a:t>08:30</a:t>
                      </a:r>
                      <a:endParaRPr lang="en-GB" sz="20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>
                          <a:effectLst/>
                        </a:rPr>
                        <a:t>Registration</a:t>
                      </a:r>
                      <a:endParaRPr lang="en-GB" sz="2000" i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64019908"/>
                  </a:ext>
                </a:extLst>
              </a:tr>
              <a:tr h="42130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b="0" dirty="0">
                          <a:effectLst/>
                        </a:rPr>
                        <a:t>09:00 – 09:30</a:t>
                      </a:r>
                      <a:endParaRPr lang="en-GB" sz="20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CC4CD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>
                          <a:effectLst/>
                        </a:rPr>
                        <a:t>Recap and reflections on Day One</a:t>
                      </a:r>
                      <a:endParaRPr lang="en-GB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CC4CD">
                        <a:alpha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95886217"/>
                  </a:ext>
                </a:extLst>
              </a:tr>
              <a:tr h="42130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b="0" dirty="0">
                          <a:effectLst/>
                        </a:rPr>
                        <a:t>09:30 – 10:00</a:t>
                      </a:r>
                      <a:endParaRPr lang="en-GB" sz="20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Plenary for Round 1 continued</a:t>
                      </a: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64258577"/>
                  </a:ext>
                </a:extLst>
              </a:tr>
              <a:tr h="42130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b="0" dirty="0">
                          <a:effectLst/>
                        </a:rPr>
                        <a:t>10:00 – 11:30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b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Including short break</a:t>
                      </a: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CC4CD">
                        <a:alpha val="21961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R="762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>
                          <a:effectLst/>
                        </a:rPr>
                        <a:t>Assessing MEL for the agricultural sector in country XX – Round 2</a:t>
                      </a:r>
                    </a:p>
                    <a:p>
                      <a:pPr marR="762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>
                          <a:effectLst/>
                        </a:rPr>
                        <a:t>Group work and plenary</a:t>
                      </a: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CC4CD">
                        <a:alpha val="21961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01332799"/>
                  </a:ext>
                </a:extLst>
              </a:tr>
              <a:tr h="42130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b="0" dirty="0">
                          <a:effectLst/>
                        </a:rPr>
                        <a:t>11:30 – 12:30</a:t>
                      </a: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762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Assessing MEL for the agricultural sector in country XX </a:t>
                      </a:r>
                      <a:r>
                        <a:rPr lang="en-GB" sz="2000" dirty="0">
                          <a:effectLst/>
                        </a:rPr>
                        <a:t>–</a:t>
                      </a:r>
                      <a:r>
                        <a:rPr lang="en-GB" sz="2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Round 3 Group Work</a:t>
                      </a: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47630892"/>
                  </a:ext>
                </a:extLst>
              </a:tr>
              <a:tr h="42130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b="0" dirty="0">
                          <a:effectLst/>
                        </a:rPr>
                        <a:t>12:30 – 13:30</a:t>
                      </a: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762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>
                          <a:effectLst/>
                        </a:rPr>
                        <a:t>Lunch</a:t>
                      </a:r>
                      <a:endParaRPr lang="en-GB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80031970"/>
                  </a:ext>
                </a:extLst>
              </a:tr>
              <a:tr h="42130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b="0" dirty="0">
                          <a:effectLst/>
                        </a:rPr>
                        <a:t>13:30 – 14:00</a:t>
                      </a: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CC4CD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dirty="0">
                          <a:effectLst/>
                        </a:rPr>
                        <a:t>Plenary for Round 3</a:t>
                      </a: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CC4CD">
                        <a:alpha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51538088"/>
                  </a:ext>
                </a:extLst>
              </a:tr>
              <a:tr h="42130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b="0" dirty="0">
                          <a:effectLst/>
                        </a:rPr>
                        <a:t>14:00 – 15:00</a:t>
                      </a: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7620" algn="l">
                        <a:lnSpc>
                          <a:spcPct val="102000"/>
                        </a:lnSpc>
                        <a:spcAft>
                          <a:spcPts val="60"/>
                        </a:spcAft>
                      </a:pPr>
                      <a:r>
                        <a:rPr lang="en-GB" sz="2000" dirty="0">
                          <a:effectLst/>
                        </a:rPr>
                        <a:t>AG -Scan profile from the assessment – what do we think about it?</a:t>
                      </a:r>
                    </a:p>
                    <a:p>
                      <a:pPr marR="7620" algn="l">
                        <a:lnSpc>
                          <a:spcPct val="102000"/>
                        </a:lnSpc>
                        <a:spcAft>
                          <a:spcPts val="60"/>
                        </a:spcAft>
                      </a:pPr>
                      <a:r>
                        <a:rPr lang="en-GB" sz="2000" dirty="0">
                          <a:effectLst/>
                        </a:rPr>
                        <a:t>Plenary discussion and possible adjustment</a:t>
                      </a:r>
                      <a:endParaRPr lang="en-GB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78838696"/>
                  </a:ext>
                </a:extLst>
              </a:tr>
              <a:tr h="42130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b="0" dirty="0">
                          <a:effectLst/>
                        </a:rPr>
                        <a:t>15:00 – 15:30</a:t>
                      </a: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CC4CD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>
                          <a:effectLst/>
                        </a:rPr>
                        <a:t>Break</a:t>
                      </a:r>
                      <a:endParaRPr lang="en-GB" sz="2000" i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CC4CD">
                        <a:alpha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10207702"/>
                  </a:ext>
                </a:extLst>
              </a:tr>
              <a:tr h="42130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b="0" dirty="0">
                          <a:effectLst/>
                        </a:rPr>
                        <a:t>15:30 – 16:30</a:t>
                      </a: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762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dirty="0">
                          <a:effectLst/>
                        </a:rPr>
                        <a:t>Prioritisation of areas for follow up</a:t>
                      </a: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94536043"/>
                  </a:ext>
                </a:extLst>
              </a:tr>
              <a:tr h="43200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b="0" dirty="0">
                          <a:effectLst/>
                        </a:rPr>
                        <a:t>16:30 – 16:45</a:t>
                      </a: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CC4CD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R="7620" algn="l">
                        <a:lnSpc>
                          <a:spcPct val="102000"/>
                        </a:lnSpc>
                        <a:spcAft>
                          <a:spcPts val="60"/>
                        </a:spcAft>
                      </a:pPr>
                      <a:r>
                        <a:rPr lang="en-GB" sz="2000" dirty="0">
                          <a:effectLst/>
                        </a:rPr>
                        <a:t>Evaluate workshop</a:t>
                      </a: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CC4CD">
                        <a:alpha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71036801"/>
                  </a:ext>
                </a:extLst>
              </a:tr>
              <a:tr h="43200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b="0" dirty="0">
                          <a:effectLst/>
                        </a:rPr>
                        <a:t>16:45 – 17:15</a:t>
                      </a: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7620" algn="l">
                        <a:lnSpc>
                          <a:spcPct val="102000"/>
                        </a:lnSpc>
                        <a:spcAft>
                          <a:spcPts val="60"/>
                        </a:spcAft>
                      </a:pPr>
                      <a:r>
                        <a:rPr lang="en-GB" sz="2000" dirty="0">
                          <a:effectLst/>
                        </a:rPr>
                        <a:t>Conclusion and certificates</a:t>
                      </a: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1379771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41805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B381AD6F-74A5-DFBF-6424-2879F400E63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56619169"/>
              </p:ext>
            </p:extLst>
          </p:nvPr>
        </p:nvGraphicFramePr>
        <p:xfrm>
          <a:off x="472739" y="285563"/>
          <a:ext cx="11187768" cy="4213860"/>
        </p:xfrm>
        <a:graphic>
          <a:graphicData uri="http://schemas.openxmlformats.org/drawingml/2006/table">
            <a:tbl>
              <a:tblPr firstRow="1" firstCol="1" bandRow="1">
                <a:tableStyleId>{22838BEF-8BB2-4498-84A7-C5851F593DF1}</a:tableStyleId>
              </a:tblPr>
              <a:tblGrid>
                <a:gridCol w="1969326">
                  <a:extLst>
                    <a:ext uri="{9D8B030D-6E8A-4147-A177-3AD203B41FA5}">
                      <a16:colId xmlns:a16="http://schemas.microsoft.com/office/drawing/2014/main" val="213696870"/>
                    </a:ext>
                  </a:extLst>
                </a:gridCol>
                <a:gridCol w="9218442">
                  <a:extLst>
                    <a:ext uri="{9D8B030D-6E8A-4147-A177-3AD203B41FA5}">
                      <a16:colId xmlns:a16="http://schemas.microsoft.com/office/drawing/2014/main" val="860447475"/>
                    </a:ext>
                  </a:extLst>
                </a:gridCol>
              </a:tblGrid>
              <a:tr h="421302">
                <a:tc gridSpan="2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>
                          <a:solidFill>
                            <a:schemeClr val="bg1"/>
                          </a:solidFill>
                          <a:effectLst/>
                        </a:rPr>
                        <a:t>AG-Scan action planning workshop</a:t>
                      </a: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CC4CD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562859577"/>
                  </a:ext>
                </a:extLst>
              </a:tr>
              <a:tr h="42130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b="0">
                          <a:effectLst/>
                        </a:rPr>
                        <a:t>08:30</a:t>
                      </a:r>
                      <a:endParaRPr lang="en-GB" sz="20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>
                          <a:effectLst/>
                        </a:rPr>
                        <a:t>Registration</a:t>
                      </a:r>
                      <a:endParaRPr lang="en-GB" sz="2000" i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64019908"/>
                  </a:ext>
                </a:extLst>
              </a:tr>
              <a:tr h="42130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b="0" dirty="0">
                          <a:effectLst/>
                        </a:rPr>
                        <a:t>09:00 – 09:15</a:t>
                      </a: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CC4CD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>
                          <a:effectLst/>
                        </a:rPr>
                        <a:t>Participant introductions </a:t>
                      </a: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CC4CD">
                        <a:alpha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95886217"/>
                  </a:ext>
                </a:extLst>
              </a:tr>
              <a:tr h="42130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b="0">
                          <a:effectLst/>
                        </a:rPr>
                        <a:t>09:15 – </a:t>
                      </a:r>
                      <a:r>
                        <a:rPr lang="en-GB" sz="2000" b="0" dirty="0">
                          <a:effectLst/>
                        </a:rPr>
                        <a:t>10:00</a:t>
                      </a: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Overview of priorities from self-assessment</a:t>
                      </a: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64258577"/>
                  </a:ext>
                </a:extLst>
              </a:tr>
              <a:tr h="42130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b="0" dirty="0">
                          <a:effectLst/>
                        </a:rPr>
                        <a:t>10:00 – 10:30</a:t>
                      </a: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CC4CD">
                        <a:alpha val="21961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R="762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>
                          <a:effectLst/>
                        </a:rPr>
                        <a:t>Identification of priority areas for inclusion in action plan</a:t>
                      </a: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CC4CD">
                        <a:alpha val="21961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01332799"/>
                  </a:ext>
                </a:extLst>
              </a:tr>
              <a:tr h="42130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b="0" dirty="0">
                          <a:effectLst/>
                        </a:rPr>
                        <a:t>10:30 – 11:00 </a:t>
                      </a: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762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>
                          <a:effectLst/>
                        </a:rPr>
                        <a:t>Break</a:t>
                      </a:r>
                      <a:endParaRPr lang="en-GB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80031970"/>
                  </a:ext>
                </a:extLst>
              </a:tr>
              <a:tr h="42130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b="0" dirty="0">
                          <a:effectLst/>
                        </a:rPr>
                        <a:t>11:00 – 12:00</a:t>
                      </a: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CC4CD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dirty="0">
                          <a:effectLst/>
                        </a:rPr>
                        <a:t>Creation of initial Action Plan</a:t>
                      </a: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CC4CD">
                        <a:alpha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51538088"/>
                  </a:ext>
                </a:extLst>
              </a:tr>
              <a:tr h="42130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b="0" dirty="0">
                          <a:effectLst/>
                        </a:rPr>
                        <a:t>12:00 – 13:00</a:t>
                      </a: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7620" algn="l">
                        <a:lnSpc>
                          <a:spcPct val="102000"/>
                        </a:lnSpc>
                        <a:spcAft>
                          <a:spcPts val="60"/>
                        </a:spcAft>
                      </a:pPr>
                      <a:r>
                        <a:rPr lang="en-GB" sz="2000" dirty="0">
                          <a:effectLst/>
                        </a:rPr>
                        <a:t>Lunch</a:t>
                      </a:r>
                      <a:endParaRPr lang="en-GB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78838696"/>
                  </a:ext>
                </a:extLst>
              </a:tr>
              <a:tr h="42130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b="0" dirty="0">
                          <a:effectLst/>
                        </a:rPr>
                        <a:t>13:00 – 14:00</a:t>
                      </a: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CC4CD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>
                          <a:effectLst/>
                        </a:rPr>
                        <a:t>Refinement of Action Plan</a:t>
                      </a: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CC4CD">
                        <a:alpha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10207702"/>
                  </a:ext>
                </a:extLst>
              </a:tr>
              <a:tr h="42130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b="0" dirty="0">
                          <a:effectLst/>
                        </a:rPr>
                        <a:t>14:00 – 14:30</a:t>
                      </a: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7620" algn="l">
                        <a:lnSpc>
                          <a:spcPct val="102000"/>
                        </a:lnSpc>
                        <a:spcAft>
                          <a:spcPts val="60"/>
                        </a:spcAft>
                      </a:pPr>
                      <a:r>
                        <a:rPr lang="en-GB" sz="2000" dirty="0">
                          <a:effectLst/>
                        </a:rPr>
                        <a:t>Next steps and closing</a:t>
                      </a: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9453604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116801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</TotalTime>
  <Words>272</Words>
  <Application>Microsoft Macintosh PowerPoint</Application>
  <PresentationFormat>Widescreen</PresentationFormat>
  <Paragraphs>75</Paragraphs>
  <Slides>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Riff Fullan</dc:creator>
  <cp:lastModifiedBy>dave bridges</cp:lastModifiedBy>
  <cp:revision>31</cp:revision>
  <dcterms:created xsi:type="dcterms:W3CDTF">2022-12-24T07:49:31Z</dcterms:created>
  <dcterms:modified xsi:type="dcterms:W3CDTF">2023-01-17T11:33:49Z</dcterms:modified>
</cp:coreProperties>
</file>