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62" r:id="rId2"/>
    <p:sldId id="565" r:id="rId3"/>
    <p:sldId id="5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4CD"/>
    <a:srgbClr val="D2DEEF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7C20-7BD8-4C77-9AF9-3B51D0EC6362}" type="datetimeFigureOut">
              <a:rPr lang="en-US" smtClean="0"/>
              <a:t>1/17/23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5BBD-7CCC-4DBB-8A9B-C1DA1840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1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01B67-65F1-474A-BEE3-600B5A6735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6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5CA8-9FA1-4D80-BC59-B6E91A3BA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2C111-53CB-4058-924F-9C0667095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8E1FF-79D8-45C3-9A0B-55160233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14693-2BE6-4B78-965F-6D9A0ED5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FAB46-61C7-4E4F-8519-31412BBF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0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8F70A-25D6-4EF5-B4B1-05474B2D2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F5BE7-9122-4079-BD9D-ADFA2AA7F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04EDA-F240-495E-93D1-CA3C8DA5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3602-97CD-430B-A5CF-54FC12DF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4CF91-D834-4328-8988-91EB73FD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3D862-BF81-4A64-B6CD-A63EB4DDA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379C4-3F4F-4899-A2E7-73E4A2EB9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01D18-2A56-4B0B-AB2C-4E3FFE33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EF58E-A42D-4B10-984F-5A5B4470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E245-8911-4A21-BB9C-2999C995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8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9015-A57A-43B8-884D-627FA947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BB619-FBEE-4E45-87A3-877C31773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F4CAC-B532-4E57-9DF3-9C61B70D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013FD-6586-4E9E-B5B3-AF727E2C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5D306-3F2F-496E-B92A-6A6514C1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1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7461E-25EE-4B77-964C-3292F1D1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A9281-61F1-4F3A-9D50-8E89C42D5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99B66-0AA6-44B3-B141-391171BA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E11F4-9F75-4E03-96FE-3BABA935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2DAED-6307-42BC-8544-FA194832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7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C327-82A7-48AF-99CB-AF437E64C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860A3-4B66-4774-B85D-EAF549001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54A41-B0F4-4025-9FAB-113C265BA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7AFD0-198E-47BE-884A-2273BB37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9DE09-717B-4419-931F-BA37D52D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22E19-DE96-4AB6-8DE3-ABB3AA70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7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D2B5-1B09-4473-93D1-4FA34B4F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00AF2-B34E-498E-A946-95914AC00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58EE1-24F2-42F2-BBF1-F276EDB9D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4DBBA-F2DF-4AA1-8EA4-F711A689F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E4AB7-BD75-496F-95E3-EE5D93BDC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86E42-2F55-4B7F-A6AC-C5811EBD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01AA7-B035-44C3-8820-7EBB6099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FF4568-1EF4-41AC-8683-CBC9E137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4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A04E-7790-4A7A-8C9F-3673573A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B5FCF-68F0-4A02-BCC7-044B7F1F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122F1-7B3A-4768-8851-ADADEAD59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0D46C-05A0-449E-978C-E4439B2F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D99DF8-61B7-4C69-83E2-B8C477C4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3C05F-BF38-4AF6-BB6B-912C04E1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DD148-8919-461A-AF24-896502A5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BF74-0EA3-4560-B415-C56F64157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0265A-C858-4A77-8D65-C9F9C48D9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988D6-97FE-4E7E-9888-F81BE770A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4FEF-4FC6-4F42-9C8A-6EEB389C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34563-58D4-4142-971A-D6EB100D8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873D1-FE69-4944-9213-B64617D3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5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C2DC-BBCB-427C-B05C-303AB4B6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02CCB-4893-4308-8254-283137AC9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D5E3F-AECD-4BB2-BE33-D58DE85E9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5B395-9B1A-4F51-A69D-9467421F4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95D9-9CDC-4BA0-B8A6-FC64DE4E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0CF38-67E6-49B1-A60E-B15C4618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47DD4-99F7-44F7-80CC-DCE30058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8D240-F113-4F43-BA94-A40FBC9FA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1F9A0-3461-49A0-844B-281BE6F31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FBA65-6349-415B-AB3E-8108E8882B6C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C289-02B5-4109-982E-B42EB34EC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4481E-7D97-49FD-BA04-289A6E08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212B-6BA7-46BF-B0CE-42B2BBCBD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1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178095-E5D7-424A-89FA-152005C6E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89508"/>
              </p:ext>
            </p:extLst>
          </p:nvPr>
        </p:nvGraphicFramePr>
        <p:xfrm>
          <a:off x="472739" y="285563"/>
          <a:ext cx="11246521" cy="585924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028079">
                  <a:extLst>
                    <a:ext uri="{9D8B030D-6E8A-4147-A177-3AD203B41FA5}">
                      <a16:colId xmlns:a16="http://schemas.microsoft.com/office/drawing/2014/main" val="213696870"/>
                    </a:ext>
                  </a:extLst>
                </a:gridCol>
                <a:gridCol w="9218442">
                  <a:extLst>
                    <a:ext uri="{9D8B030D-6E8A-4147-A177-3AD203B41FA5}">
                      <a16:colId xmlns:a16="http://schemas.microsoft.com/office/drawing/2014/main" val="860447475"/>
                    </a:ext>
                  </a:extLst>
                </a:gridCol>
              </a:tblGrid>
              <a:tr h="42130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AG-Scan self-assessment workshop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859577"/>
                  </a:ext>
                </a:extLst>
              </a:tr>
              <a:tr h="42130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Day 1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990314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08:30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Registration</a:t>
                      </a:r>
                      <a:endParaRPr lang="en-GB" sz="2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019908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09:00 – 09:30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Participant introductions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86217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</a:rPr>
                        <a:t>09:30 – 10:00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Overview of SDG-related activities in the country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58577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10:00 – 10:30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Introduction to AVANTI and the AG-Scan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332799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10:30 – 11:00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Break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031970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11:00 – 11:30 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Customising the AG-Scan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538088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11:30 – 12:30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A look at RBM and its importance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38696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12:30 – 13:30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Lunch</a:t>
                      </a:r>
                      <a:endParaRPr lang="en-GB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07702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</a:rPr>
                        <a:t>13:30 – 14:15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The AG-Scan methodology in detail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3604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14:15 – 16:45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effectLst/>
                        </a:rPr>
                        <a:t>Including short break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Assessing MEL for the agricultural sector in country XX – Round 1</a:t>
                      </a:r>
                    </a:p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Group work and plenary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0368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16:45 – 17:00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Wrap-up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97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16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3A1874-08EF-AA37-E5A0-E680F97A9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93022"/>
              </p:ext>
            </p:extLst>
          </p:nvPr>
        </p:nvGraphicFramePr>
        <p:xfrm>
          <a:off x="472739" y="285563"/>
          <a:ext cx="11187768" cy="656503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969326">
                  <a:extLst>
                    <a:ext uri="{9D8B030D-6E8A-4147-A177-3AD203B41FA5}">
                      <a16:colId xmlns:a16="http://schemas.microsoft.com/office/drawing/2014/main" val="213696870"/>
                    </a:ext>
                  </a:extLst>
                </a:gridCol>
                <a:gridCol w="9218442">
                  <a:extLst>
                    <a:ext uri="{9D8B030D-6E8A-4147-A177-3AD203B41FA5}">
                      <a16:colId xmlns:a16="http://schemas.microsoft.com/office/drawing/2014/main" val="860447475"/>
                    </a:ext>
                  </a:extLst>
                </a:gridCol>
              </a:tblGrid>
              <a:tr h="42130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AG-Scan self-assessment workshop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859577"/>
                  </a:ext>
                </a:extLst>
              </a:tr>
              <a:tr h="42130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Day 2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990314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08:30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Registration</a:t>
                      </a:r>
                      <a:endParaRPr lang="en-GB" sz="2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019908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09:00 – 09:30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Recap and reflections on Day One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86217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</a:rPr>
                        <a:t>09:30 – 10:00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Plenary for Round 1 continued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58577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10:00 – 11:30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Including short break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Assessing MEL for the agricultural sector in country XX – Round 2</a:t>
                      </a:r>
                    </a:p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Group work and plenary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332799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</a:rPr>
                        <a:t>11:30 – 12:30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MEL for the agricultural sector in country XX </a:t>
                      </a:r>
                      <a:r>
                        <a:rPr lang="en-GB" sz="2000" dirty="0">
                          <a:effectLst/>
                        </a:rPr>
                        <a:t>–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Round 3 Group Work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30892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12:30 – 13:30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Lunch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031970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13:30 – 14:00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Plenary for Round 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538088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14:00 – 15:00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AG -Scan profile from the assessment – what do we think about it?</a:t>
                      </a:r>
                    </a:p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Plenary discussion and possible adjustment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38696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15:00 – 15:30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Break</a:t>
                      </a:r>
                      <a:endParaRPr lang="en-GB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07702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</a:rPr>
                        <a:t>15:30 – 16:30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Prioritisation of areas for follow up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36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16:30 – 16:45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Evaluate workshop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0368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16:45 – 17:15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Conclusion and certificates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97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8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381AD6F-74A5-DFBF-6424-2879F400E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19169"/>
              </p:ext>
            </p:extLst>
          </p:nvPr>
        </p:nvGraphicFramePr>
        <p:xfrm>
          <a:off x="472739" y="285563"/>
          <a:ext cx="11187768" cy="421386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969326">
                  <a:extLst>
                    <a:ext uri="{9D8B030D-6E8A-4147-A177-3AD203B41FA5}">
                      <a16:colId xmlns:a16="http://schemas.microsoft.com/office/drawing/2014/main" val="213696870"/>
                    </a:ext>
                  </a:extLst>
                </a:gridCol>
                <a:gridCol w="9218442">
                  <a:extLst>
                    <a:ext uri="{9D8B030D-6E8A-4147-A177-3AD203B41FA5}">
                      <a16:colId xmlns:a16="http://schemas.microsoft.com/office/drawing/2014/main" val="860447475"/>
                    </a:ext>
                  </a:extLst>
                </a:gridCol>
              </a:tblGrid>
              <a:tr h="42130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AG-Scan action planning workshop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859577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08:30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Registration</a:t>
                      </a:r>
                      <a:endParaRPr lang="en-GB" sz="2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019908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09:00 – 09:15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Participant introductions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86217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effectLst/>
                        </a:rPr>
                        <a:t>09:15 – </a:t>
                      </a:r>
                      <a:r>
                        <a:rPr lang="en-GB" sz="2000" b="0" dirty="0">
                          <a:effectLst/>
                        </a:rPr>
                        <a:t>10:00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Overview of priorities from self-assessment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58577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10:00 – 10:30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Identification of priority areas for inclusion in action plan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332799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10:30 – 11:00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Break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031970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11:00 – 12:00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Creation of initial Action Plan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538088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12:00 – 13:00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Lunch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38696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13:00 – 14:00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Refinement of Action Plan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4C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07702"/>
                  </a:ext>
                </a:extLst>
              </a:tr>
              <a:tr h="42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</a:rPr>
                        <a:t>14:00 – 14:30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2000"/>
                        </a:lnSpc>
                        <a:spcAft>
                          <a:spcPts val="60"/>
                        </a:spcAft>
                      </a:pPr>
                      <a:r>
                        <a:rPr lang="en-GB" sz="2000" dirty="0">
                          <a:effectLst/>
                        </a:rPr>
                        <a:t>Next steps and closing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68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272</Words>
  <Application>Microsoft Macintosh PowerPoint</Application>
  <PresentationFormat>Widescreen</PresentationFormat>
  <Paragraphs>75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Riff Fullan</dc:creator>
  <cp:lastModifiedBy>dave bridges</cp:lastModifiedBy>
  <cp:revision>31</cp:revision>
  <dcterms:created xsi:type="dcterms:W3CDTF">2022-12-24T07:49:31Z</dcterms:created>
  <dcterms:modified xsi:type="dcterms:W3CDTF">2023-01-17T11:33:49Z</dcterms:modified>
</cp:coreProperties>
</file>