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esar Robles" initials="CR" lastIdx="5" clrIdx="0">
    <p:extLst>
      <p:ext uri="{19B8F6BF-5375-455C-9EA6-DF929625EA0E}">
        <p15:presenceInfo xmlns:p15="http://schemas.microsoft.com/office/powerpoint/2012/main" userId="S-1-5-21-2100127596-1549293496-1213672966-768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A37F76"/>
    <a:srgbClr val="6CC4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6" d="100"/>
          <a:sy n="86" d="100"/>
        </p:scale>
        <p:origin x="178" y="5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C0B33-146F-4575-863E-963C0F24C6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A6981A-A19A-4B36-9E85-4AAF1ABBB6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A36818-A365-42F4-958F-BE30C2F9E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28D44-80DE-4173-BD43-3006F1FD363F}" type="datetimeFigureOut">
              <a:rPr lang="en-GB" smtClean="0"/>
              <a:t>26/12/2022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BA1F7D-94AD-469E-86CD-EF6E9E5B5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1B446F-25DB-46F4-940B-5671AAE6A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60E8-45E0-422D-A4C1-2F9CCCFBA4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3062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572D4-60BD-4EE3-A0AF-0507C71FD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9F94FA-7D2B-461A-A889-DF1728B15F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5B0DF5-0C29-4655-A2BC-BC4FC4372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28D44-80DE-4173-BD43-3006F1FD363F}" type="datetimeFigureOut">
              <a:rPr lang="en-GB" smtClean="0"/>
              <a:t>26/12/2022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80C421-5C86-41E2-A025-D13C8F53E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965D31-3A5E-4E5C-8AC9-5009F4074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60E8-45E0-422D-A4C1-2F9CCCFBA4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0926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50DD70-17E5-4551-948E-AE02C7E1FD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B84895-96BA-4B4D-A666-E57EAA5677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857B76-284C-4E0A-BED3-022539B52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28D44-80DE-4173-BD43-3006F1FD363F}" type="datetimeFigureOut">
              <a:rPr lang="en-GB" smtClean="0"/>
              <a:t>26/12/2022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449B43-B97F-4C84-AB45-710B70B14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513F98-0E74-420F-B88B-99BE12B45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60E8-45E0-422D-A4C1-2F9CCCFBA4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7729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85D55-DC04-41E0-BB3E-9515FD77F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638133-67C6-42D7-84F9-5135A7EA2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F8E719-A269-48A7-A06F-B8ACE742E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28D44-80DE-4173-BD43-3006F1FD363F}" type="datetimeFigureOut">
              <a:rPr lang="en-GB" smtClean="0"/>
              <a:t>26/12/2022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774F33-1A76-4750-A66C-CBB4E3122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370852-B250-4ACC-A13B-93BA7F7D2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60E8-45E0-422D-A4C1-2F9CCCFBA4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7569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0795E-F01A-4D5F-9949-A4D9A85AD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586CD6-DAC4-4398-914B-0829E6444C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6F080B-499A-4084-8B26-BC076E5A7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28D44-80DE-4173-BD43-3006F1FD363F}" type="datetimeFigureOut">
              <a:rPr lang="en-GB" smtClean="0"/>
              <a:t>26/12/2022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29F27C-0260-4925-BA20-1E940E1FD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8FAB0-70A8-4769-9825-C3819597C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60E8-45E0-422D-A4C1-2F9CCCFBA4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820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6DB4C-78AE-4698-ADC9-767F600E6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3FB478-047B-4EA6-9146-F9E643EF2B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E37DB7-91FA-40F8-953E-6EFBD61F3F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533C55-5A21-4017-9F75-7C1F5F3C0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28D44-80DE-4173-BD43-3006F1FD363F}" type="datetimeFigureOut">
              <a:rPr lang="en-GB" smtClean="0"/>
              <a:t>26/12/2022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0C68D7-530C-4C18-8F28-691236AEB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B73025-A606-48AD-875F-816152CBA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60E8-45E0-422D-A4C1-2F9CCCFBA4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0338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69FC8-171A-412C-AA67-9D53C48ED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7DB586-3D2D-40E7-B9D0-61ACA2A6AD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D64BA4-A351-437B-8FAD-2D8B374BC4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B033E2-E4F6-4838-9168-BB0B61AF2D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2A54C0-3317-498F-B633-A501C227F1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12AC0E-E4F1-42CF-8D21-2B3E60D9E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28D44-80DE-4173-BD43-3006F1FD363F}" type="datetimeFigureOut">
              <a:rPr lang="en-GB" smtClean="0"/>
              <a:t>26/12/2022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FE2E76-B316-4DE6-9AE4-3FEE033CF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03C487-D9E4-4713-B81B-5BB89CD67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60E8-45E0-422D-A4C1-2F9CCCFBA4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1755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2750B-C4BF-40AC-8FF7-FC34E601B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A7B107-FB6F-494C-93D9-7C8063766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28D44-80DE-4173-BD43-3006F1FD363F}" type="datetimeFigureOut">
              <a:rPr lang="en-GB" smtClean="0"/>
              <a:t>26/12/2022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D8340A-7A6B-4E17-9F76-12D7AEB59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9B9A99-28E2-4972-BAE2-5B0FE152E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60E8-45E0-422D-A4C1-2F9CCCFBA4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137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8C6FA6-38AC-400D-9D04-0A8969D01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28D44-80DE-4173-BD43-3006F1FD363F}" type="datetimeFigureOut">
              <a:rPr lang="en-GB" smtClean="0"/>
              <a:t>26/12/2022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0E88B0-C473-4FA3-89A1-F67F07035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4A6F62-4F5B-4E33-9650-ED1F85E06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60E8-45E0-422D-A4C1-2F9CCCFBA4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263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65399-7A8F-4A37-8F5E-5813CD599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B431B5-036F-458B-B19B-7D6C61EBCB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D52978-B7BA-44F5-9617-78D5EC58A4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47D0D1-A566-4F36-8E4D-6DED605D0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28D44-80DE-4173-BD43-3006F1FD363F}" type="datetimeFigureOut">
              <a:rPr lang="en-GB" smtClean="0"/>
              <a:t>26/12/2022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DDCF15-B169-4454-8F60-1541019AC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9D77E1-A071-4914-9844-5C3386C7F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60E8-45E0-422D-A4C1-2F9CCCFBA4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160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9E287-B1E0-48C6-B596-10B494B30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B09743-485D-4451-AFE8-4F2CA52F7E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A90930-3DC7-489F-8243-488D2BC9EE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431A06-A331-4083-914F-5589DA518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28D44-80DE-4173-BD43-3006F1FD363F}" type="datetimeFigureOut">
              <a:rPr lang="en-GB" smtClean="0"/>
              <a:t>26/12/2022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38017C-1E72-4148-8015-26DC7D59F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DD62F5-C40C-49A0-8657-51AC91674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60E8-45E0-422D-A4C1-2F9CCCFBA4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287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37AF468-C2AB-4F51-8F31-D1CA3B67A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0381D0-201E-46AF-8F1A-7BC575FBC2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2D71D4-9D05-405B-9246-E439E61928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28D44-80DE-4173-BD43-3006F1FD363F}" type="datetimeFigureOut">
              <a:rPr lang="en-GB" smtClean="0"/>
              <a:t>26/12/2022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966D69-BBB4-450D-B2A2-2CC1B3335E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2C837C-1D77-4BA4-8EA4-A6E06A10C0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B60E8-45E0-422D-A4C1-2F9CCCFBA4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2558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37F7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3BFB08D7-0729-4E32-8BE3-0773D124FDD7}"/>
              </a:ext>
            </a:extLst>
          </p:cNvPr>
          <p:cNvSpPr/>
          <p:nvPr/>
        </p:nvSpPr>
        <p:spPr>
          <a:xfrm rot="19020427">
            <a:off x="-3986030" y="-1454550"/>
            <a:ext cx="12518084" cy="6146118"/>
          </a:xfrm>
          <a:prstGeom prst="triangle">
            <a:avLst>
              <a:gd name="adj" fmla="val 46201"/>
            </a:avLst>
          </a:prstGeom>
          <a:solidFill>
            <a:srgbClr val="6CC4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3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0C8010C-57CA-459C-8DD2-40BB49895201}"/>
              </a:ext>
            </a:extLst>
          </p:cNvPr>
          <p:cNvSpPr/>
          <p:nvPr/>
        </p:nvSpPr>
        <p:spPr>
          <a:xfrm>
            <a:off x="188510" y="327802"/>
            <a:ext cx="9469840" cy="61765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3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E075BCF-7DBD-49EE-A5AB-C568F7D944B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7992" y="939410"/>
            <a:ext cx="1870312" cy="673312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E3A701B1-62A9-41F5-A567-BF9898AC91E5}"/>
              </a:ext>
            </a:extLst>
          </p:cNvPr>
          <p:cNvSpPr txBox="1"/>
          <p:nvPr/>
        </p:nvSpPr>
        <p:spPr>
          <a:xfrm>
            <a:off x="524862" y="1924693"/>
            <a:ext cx="8636570" cy="2368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138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ctr"/>
            <a:r>
              <a:rPr lang="en-US" sz="1138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The Ministry (</a:t>
            </a:r>
            <a:r>
              <a:rPr lang="en-US" sz="1138" dirty="0">
                <a:highlight>
                  <a:srgbClr val="FFFF00"/>
                </a:highlight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add</a:t>
            </a:r>
            <a:r>
              <a:rPr lang="en-US" sz="1138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) in (</a:t>
            </a:r>
            <a:r>
              <a:rPr lang="en-US" sz="1138" dirty="0">
                <a:highlight>
                  <a:srgbClr val="FFFF00"/>
                </a:highlight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country) </a:t>
            </a:r>
            <a:r>
              <a:rPr lang="en-US" sz="1138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and the International Fund for Agricultural Development (IFAD) </a:t>
            </a:r>
          </a:p>
          <a:p>
            <a:pPr algn="ctr"/>
            <a:r>
              <a:rPr lang="en-US" sz="1138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hereby recognize the participation of:</a:t>
            </a:r>
          </a:p>
          <a:p>
            <a:endParaRPr lang="en-US" sz="1138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endParaRPr lang="en-US" sz="1138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endParaRPr lang="en-US" sz="1138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ctr"/>
            <a:r>
              <a:rPr lang="en-US" sz="1138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--------------------------------------------------------------------------------</a:t>
            </a:r>
          </a:p>
          <a:p>
            <a:pPr algn="ctr"/>
            <a:endParaRPr lang="en-US" sz="1138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ctr"/>
            <a:r>
              <a:rPr lang="en-US" sz="1138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In the AVANTI "Self-assessment Workshop on capacities to monitor and evaluate progress of the rural sector capacities in meeting the Sustainable Development Goals", facilitated by HELVETAS Swiss Intercooperation and ITAD</a:t>
            </a:r>
          </a:p>
          <a:p>
            <a:pPr algn="ctr"/>
            <a:r>
              <a:rPr lang="en-US" sz="975" dirty="0">
                <a:highlight>
                  <a:srgbClr val="FFFFFF"/>
                </a:highlight>
                <a:latin typeface="Lato" panose="020F0502020204030203"/>
                <a:ea typeface="Lato" panose="020F0502020204030203" pitchFamily="34" charset="0"/>
                <a:cs typeface="Lato" panose="020F0502020204030203" pitchFamily="34" charset="0"/>
              </a:rPr>
              <a:t>Held at </a:t>
            </a:r>
            <a:r>
              <a:rPr lang="en-GB" sz="975" dirty="0">
                <a:highlight>
                  <a:srgbClr val="FFFF00"/>
                </a:highlight>
                <a:latin typeface="Lato" panose="020F0502020204030203"/>
                <a:ea typeface="Lato" panose="020F0502020204030203" pitchFamily="34" charset="0"/>
                <a:cs typeface="Lato" panose="020F0502020204030203" pitchFamily="34" charset="0"/>
              </a:rPr>
              <a:t>(venue) </a:t>
            </a:r>
            <a:r>
              <a:rPr lang="en-GB" sz="975" dirty="0">
                <a:highlight>
                  <a:srgbClr val="FFFFFF"/>
                </a:highlight>
                <a:latin typeface="Lato" panose="020F0502020204030203"/>
              </a:rPr>
              <a:t>in </a:t>
            </a:r>
            <a:r>
              <a:rPr lang="en-GB" sz="975" dirty="0">
                <a:highlight>
                  <a:srgbClr val="FFFF00"/>
                </a:highlight>
                <a:latin typeface="Lato" panose="020F0502020204030203"/>
              </a:rPr>
              <a:t>(</a:t>
            </a:r>
            <a:r>
              <a:rPr lang="es-MX" sz="975" dirty="0">
                <a:highlight>
                  <a:srgbClr val="FFFF00"/>
                </a:highlight>
                <a:latin typeface="Lato" panose="020F0502020204030203"/>
              </a:rPr>
              <a:t>City, Country)</a:t>
            </a:r>
            <a:endParaRPr lang="en-US" sz="975" dirty="0">
              <a:highlight>
                <a:srgbClr val="FFFF00"/>
              </a:highlight>
              <a:latin typeface="Lato" panose="020F0502020204030203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ctr"/>
            <a:r>
              <a:rPr lang="en-US" sz="975" dirty="0">
                <a:highlight>
                  <a:srgbClr val="FFFF00"/>
                </a:highlight>
                <a:latin typeface="Lato" panose="020F0502020204030203"/>
                <a:ea typeface="Lato" panose="020F0502020204030203" pitchFamily="34" charset="0"/>
                <a:cs typeface="Lato" panose="020F0502020204030203" pitchFamily="34" charset="0"/>
              </a:rPr>
              <a:t>Days Month Year</a:t>
            </a:r>
          </a:p>
          <a:p>
            <a:endParaRPr lang="en-US" sz="1463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D60280A-EFFE-4D65-9493-8D7E6CC1FBDE}"/>
              </a:ext>
            </a:extLst>
          </p:cNvPr>
          <p:cNvSpPr txBox="1"/>
          <p:nvPr/>
        </p:nvSpPr>
        <p:spPr>
          <a:xfrm>
            <a:off x="524862" y="4671665"/>
            <a:ext cx="2214073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75" b="1" dirty="0">
                <a:highlight>
                  <a:srgbClr val="FFFF00"/>
                </a:highlight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Name</a:t>
            </a:r>
          </a:p>
          <a:p>
            <a:r>
              <a:rPr lang="en-US" sz="975" dirty="0">
                <a:highlight>
                  <a:srgbClr val="FFFF00"/>
                </a:highlight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Position</a:t>
            </a:r>
          </a:p>
          <a:p>
            <a:r>
              <a:rPr lang="en-US" sz="975" b="1" dirty="0">
                <a:highlight>
                  <a:srgbClr val="FFFF00"/>
                </a:highlight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Ministry of (complete)</a:t>
            </a:r>
          </a:p>
          <a:p>
            <a:r>
              <a:rPr lang="en-US" sz="975" b="1" dirty="0">
                <a:highlight>
                  <a:srgbClr val="FFFF00"/>
                </a:highlight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Country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F1A9D39-55E2-4411-B31D-1A4DBF8AF5A9}"/>
              </a:ext>
            </a:extLst>
          </p:cNvPr>
          <p:cNvSpPr txBox="1"/>
          <p:nvPr/>
        </p:nvSpPr>
        <p:spPr>
          <a:xfrm>
            <a:off x="7175297" y="4671665"/>
            <a:ext cx="2214073" cy="5424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75" b="1" dirty="0">
                <a:highlight>
                  <a:srgbClr val="FFFF00"/>
                </a:highlight>
                <a:latin typeface="Lato" panose="020F0502020204030203" pitchFamily="34" charset="0"/>
              </a:rPr>
              <a:t>Name</a:t>
            </a:r>
          </a:p>
          <a:p>
            <a:r>
              <a:rPr lang="en-US" sz="975" dirty="0">
                <a:highlight>
                  <a:srgbClr val="FFFF00"/>
                </a:highlight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AVANTI Senior Consultant</a:t>
            </a:r>
          </a:p>
          <a:p>
            <a:r>
              <a:rPr lang="en-US" sz="975" b="1" dirty="0">
                <a:highlight>
                  <a:srgbClr val="FFFFFF"/>
                </a:highlight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ITAD / HELVETAS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B92B6A1-4EFE-43F2-AE72-23B03E8F7E85}"/>
              </a:ext>
            </a:extLst>
          </p:cNvPr>
          <p:cNvSpPr txBox="1"/>
          <p:nvPr/>
        </p:nvSpPr>
        <p:spPr>
          <a:xfrm>
            <a:off x="3859524" y="4671665"/>
            <a:ext cx="2214073" cy="5424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75" b="1" dirty="0">
                <a:highlight>
                  <a:srgbClr val="FFFF00"/>
                </a:highlight>
                <a:latin typeface="Lato" panose="020F0502020204030203"/>
                <a:ea typeface="Lato" panose="020F0502020204030203" pitchFamily="34" charset="0"/>
                <a:cs typeface="Lato" panose="020F0502020204030203" pitchFamily="34" charset="0"/>
              </a:rPr>
              <a:t>Name</a:t>
            </a:r>
          </a:p>
          <a:p>
            <a:r>
              <a:rPr lang="en-US" sz="975" dirty="0">
                <a:highlight>
                  <a:srgbClr val="FFFF00"/>
                </a:highlight>
                <a:latin typeface="Lato" panose="020F0502020204030203"/>
              </a:rPr>
              <a:t>Position</a:t>
            </a:r>
          </a:p>
          <a:p>
            <a:r>
              <a:rPr lang="en-US" sz="975" b="1" dirty="0">
                <a:solidFill>
                  <a:schemeClr val="tx1">
                    <a:lumMod val="95000"/>
                    <a:lumOff val="5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IFAD</a:t>
            </a:r>
            <a:endParaRPr lang="en-US" sz="975" dirty="0">
              <a:solidFill>
                <a:schemeClr val="tx1">
                  <a:lumMod val="95000"/>
                  <a:lumOff val="5000"/>
                </a:schemeClr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97ED6709-AB69-4C77-8C6D-FA5901A8F77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9911" y="5618983"/>
            <a:ext cx="1005386" cy="475148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32AEEC24-EE45-46CF-ABC5-BAAAAB19233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3415" y="964835"/>
            <a:ext cx="1277580" cy="65073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38C55C3-EF87-46E9-B010-D0CE32D2E4C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7458" y="5717459"/>
            <a:ext cx="1525892" cy="40360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48C22387-8098-418C-B1AD-A734F93A5F2A}"/>
              </a:ext>
            </a:extLst>
          </p:cNvPr>
          <p:cNvSpPr/>
          <p:nvPr/>
        </p:nvSpPr>
        <p:spPr>
          <a:xfrm>
            <a:off x="959342" y="862642"/>
            <a:ext cx="1870312" cy="75008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Gov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logo</a:t>
            </a:r>
          </a:p>
        </p:txBody>
      </p:sp>
    </p:spTree>
    <p:extLst>
      <p:ext uri="{BB962C8B-B14F-4D97-AF65-F5344CB8AC3E}">
        <p14:creationId xmlns:p14="http://schemas.microsoft.com/office/powerpoint/2010/main" val="18545229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</Words>
  <Application>Microsoft Office PowerPoint</Application>
  <PresentationFormat>A4 Paper (210x297 mm)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Lato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Emmeline Henderson</dc:creator>
  <cp:lastModifiedBy>Riff Fullan</cp:lastModifiedBy>
  <cp:revision>21</cp:revision>
  <cp:lastPrinted>2019-04-04T15:15:41Z</cp:lastPrinted>
  <dcterms:created xsi:type="dcterms:W3CDTF">2018-08-29T09:23:17Z</dcterms:created>
  <dcterms:modified xsi:type="dcterms:W3CDTF">2022-12-26T07:00:27Z</dcterms:modified>
</cp:coreProperties>
</file>